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3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8B728"/>
    <a:srgbClr val="009B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144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5400" b="1">
                <a:solidFill>
                  <a:srgbClr val="98B728"/>
                </a:solidFill>
                <a:latin typeface="+mn-lt"/>
              </a:defRPr>
            </a:lvl1pPr>
          </a:lstStyle>
          <a:p>
            <a:r>
              <a:rPr lang="es-ES" dirty="0" err="1" smtClean="0"/>
              <a:t>Títol</a:t>
            </a:r>
            <a:r>
              <a:rPr lang="es-ES" dirty="0" smtClean="0"/>
              <a:t> i </a:t>
            </a:r>
            <a:r>
              <a:rPr lang="es-ES" dirty="0" err="1" smtClean="0"/>
              <a:t>subtítol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50000"/>
                  </a:schemeClr>
                </a:solidFill>
                <a:latin typeface="+mn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dirty="0" smtClean="0"/>
              <a:t>Autor</a:t>
            </a:r>
          </a:p>
          <a:p>
            <a:r>
              <a:rPr lang="es-ES" dirty="0" err="1" smtClean="0"/>
              <a:t>Dia</a:t>
            </a:r>
            <a:endParaRPr lang="es-ES" dirty="0" smtClean="0"/>
          </a:p>
          <a:p>
            <a:r>
              <a:rPr lang="es-ES" dirty="0" err="1" smtClean="0"/>
              <a:t>Lloc</a:t>
            </a:r>
            <a:endParaRPr lang="es-ES" dirty="0" smtClean="0"/>
          </a:p>
          <a:p>
            <a:endParaRPr lang="es-ES" dirty="0"/>
          </a:p>
        </p:txBody>
      </p:sp>
      <p:pic>
        <p:nvPicPr>
          <p:cNvPr id="9" name="Imagen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5581" y="6152642"/>
            <a:ext cx="3099820" cy="536668"/>
          </a:xfrm>
          <a:prstGeom prst="rect">
            <a:avLst/>
          </a:prstGeom>
        </p:spPr>
      </p:pic>
      <p:sp>
        <p:nvSpPr>
          <p:cNvPr id="10" name="Rectángulo 9"/>
          <p:cNvSpPr/>
          <p:nvPr userDrawn="1"/>
        </p:nvSpPr>
        <p:spPr>
          <a:xfrm>
            <a:off x="388226" y="518612"/>
            <a:ext cx="160454" cy="5882185"/>
          </a:xfrm>
          <a:prstGeom prst="rect">
            <a:avLst/>
          </a:prstGeom>
          <a:solidFill>
            <a:srgbClr val="98B728"/>
          </a:solidFill>
          <a:ln>
            <a:solidFill>
              <a:srgbClr val="98B72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Rectángulo 10"/>
          <p:cNvSpPr/>
          <p:nvPr userDrawn="1"/>
        </p:nvSpPr>
        <p:spPr>
          <a:xfrm>
            <a:off x="11642302" y="518611"/>
            <a:ext cx="160454" cy="5882185"/>
          </a:xfrm>
          <a:prstGeom prst="rect">
            <a:avLst/>
          </a:prstGeom>
          <a:solidFill>
            <a:srgbClr val="009BA8"/>
          </a:solidFill>
          <a:ln>
            <a:solidFill>
              <a:srgbClr val="009B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00589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EA54-133F-451B-B70F-40FF6FBD7059}" type="datetimeFigureOut">
              <a:rPr lang="es-ES" smtClean="0"/>
              <a:pPr/>
              <a:t>13/11/2024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B9E01-C747-4607-A5E1-F5A48F960D2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10258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EA54-133F-451B-B70F-40FF6FBD7059}" type="datetimeFigureOut">
              <a:rPr lang="es-ES" smtClean="0"/>
              <a:pPr/>
              <a:t>13/11/2024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B9E01-C747-4607-A5E1-F5A48F960D2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174559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EA54-133F-451B-B70F-40FF6FBD7059}" type="datetimeFigureOut">
              <a:rPr lang="es-ES" smtClean="0"/>
              <a:pPr/>
              <a:t>13/11/2024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B9E01-C747-4607-A5E1-F5A48F960D2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7041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dirty="0" smtClean="0"/>
              <a:t>Haga clic para modificar el estilo de título del patrón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EA54-133F-451B-B70F-40FF6FBD7059}" type="datetimeFigureOut">
              <a:rPr lang="es-ES" smtClean="0"/>
              <a:pPr/>
              <a:t>13/11/2024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B9E01-C747-4607-A5E1-F5A48F960D2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619048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dirty="0" smtClean="0"/>
              <a:t>Editar el estilo de texto del patrón</a:t>
            </a:r>
          </a:p>
          <a:p>
            <a:pPr lvl="1"/>
            <a:r>
              <a:rPr lang="es-ES" dirty="0" smtClean="0"/>
              <a:t>Segundo nivel</a:t>
            </a:r>
          </a:p>
          <a:p>
            <a:pPr lvl="2"/>
            <a:r>
              <a:rPr lang="es-ES" dirty="0" smtClean="0"/>
              <a:t>Tercer nivel</a:t>
            </a:r>
          </a:p>
          <a:p>
            <a:pPr lvl="3"/>
            <a:r>
              <a:rPr lang="es-ES" dirty="0" smtClean="0"/>
              <a:t>Cuarto nivel</a:t>
            </a:r>
          </a:p>
          <a:p>
            <a:pPr lvl="4"/>
            <a:r>
              <a:rPr lang="es-ES" dirty="0" smtClean="0"/>
              <a:t>Quinto nivel</a:t>
            </a:r>
            <a:endParaRPr lang="es-ES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EA54-133F-451B-B70F-40FF6FBD7059}" type="datetimeFigureOut">
              <a:rPr lang="es-ES" smtClean="0"/>
              <a:pPr/>
              <a:t>13/11/2024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B9E01-C747-4607-A5E1-F5A48F960D2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15166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EA54-133F-451B-B70F-40FF6FBD7059}" type="datetimeFigureOut">
              <a:rPr lang="es-ES" smtClean="0"/>
              <a:pPr/>
              <a:t>13/11/2024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B9E01-C747-4607-A5E1-F5A48F960D2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13065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EA54-133F-451B-B70F-40FF6FBD7059}" type="datetimeFigureOut">
              <a:rPr lang="es-ES" smtClean="0"/>
              <a:pPr/>
              <a:t>13/11/2024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B9E01-C747-4607-A5E1-F5A48F960D2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7281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EA54-133F-451B-B70F-40FF6FBD7059}" type="datetimeFigureOut">
              <a:rPr lang="es-ES" smtClean="0"/>
              <a:pPr/>
              <a:t>13/11/2024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B9E01-C747-4607-A5E1-F5A48F960D2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6909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EA54-133F-451B-B70F-40FF6FBD7059}" type="datetimeFigureOut">
              <a:rPr lang="es-ES" smtClean="0"/>
              <a:pPr/>
              <a:t>13/11/2024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B9E01-C747-4607-A5E1-F5A48F960D2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294609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37EA54-133F-451B-B70F-40FF6FBD7059}" type="datetimeFigureOut">
              <a:rPr lang="es-ES" smtClean="0"/>
              <a:pPr/>
              <a:t>13/11/2024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0B9E01-C747-4607-A5E1-F5A48F960D2D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45753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dirty="0" smtClean="0"/>
              <a:t>Haga clic para agregar título</a:t>
            </a:r>
            <a:endParaRPr lang="es-E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dirty="0" smtClean="0"/>
              <a:t>Haga clic para agregar texto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37EA54-133F-451B-B70F-40FF6FBD7059}" type="datetimeFigureOut">
              <a:rPr lang="es-ES" smtClean="0"/>
              <a:pPr/>
              <a:t>13/11/2024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0B9E01-C747-4607-A5E1-F5A48F960D2D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8" name="Rectángulo 10"/>
          <p:cNvSpPr/>
          <p:nvPr userDrawn="1"/>
        </p:nvSpPr>
        <p:spPr>
          <a:xfrm>
            <a:off x="11641667" y="0"/>
            <a:ext cx="550333" cy="6858000"/>
          </a:xfrm>
          <a:prstGeom prst="rect">
            <a:avLst/>
          </a:prstGeom>
          <a:solidFill>
            <a:srgbClr val="009BA8"/>
          </a:solidFill>
          <a:ln>
            <a:solidFill>
              <a:srgbClr val="009BA8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pic>
        <p:nvPicPr>
          <p:cNvPr id="7" name="6 Imagen" descr="CSAPG_B.png"/>
          <p:cNvPicPr>
            <a:picLocks noChangeAspect="1"/>
          </p:cNvPicPr>
          <p:nvPr userDrawn="1"/>
        </p:nvPicPr>
        <p:blipFill>
          <a:blip r:embed="rId13" cstate="print"/>
          <a:stretch>
            <a:fillRect/>
          </a:stretch>
        </p:blipFill>
        <p:spPr>
          <a:xfrm rot="16200000">
            <a:off x="10847394" y="5489573"/>
            <a:ext cx="2096512" cy="362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8464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kern="1200" baseline="0">
          <a:solidFill>
            <a:srgbClr val="98B728"/>
          </a:solidFill>
          <a:latin typeface="+mn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a-ES" b="1" dirty="0" smtClean="0"/>
              <a:t>Avaluació del compliment de les obligacions de la publicitat activa</a:t>
            </a:r>
            <a:endParaRPr lang="ca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" dirty="0" smtClean="0"/>
          </a:p>
          <a:p>
            <a:r>
              <a:rPr lang="ca-ES" dirty="0" smtClean="0"/>
              <a:t>Any 2024</a:t>
            </a:r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486076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02824" y="2775711"/>
            <a:ext cx="4277241" cy="424584"/>
          </a:xfrm>
        </p:spPr>
        <p:txBody>
          <a:bodyPr>
            <a:normAutofit fontScale="90000"/>
          </a:bodyPr>
          <a:lstStyle/>
          <a:p>
            <a:r>
              <a:rPr lang="ca-ES" dirty="0" smtClean="0"/>
              <a:t>Resultats per blocs</a:t>
            </a:r>
            <a:endParaRPr lang="ca-ES" dirty="0"/>
          </a:p>
        </p:txBody>
      </p:sp>
      <p:pic>
        <p:nvPicPr>
          <p:cNvPr id="3" name="Imagen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0221" y="3727240"/>
            <a:ext cx="5105179" cy="2523931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57028" y="0"/>
            <a:ext cx="5128372" cy="3776142"/>
          </a:xfrm>
          <a:prstGeom prst="rect">
            <a:avLst/>
          </a:prstGeom>
        </p:spPr>
      </p:pic>
      <p:pic>
        <p:nvPicPr>
          <p:cNvPr id="10" name="Imagen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73352" y="6251171"/>
            <a:ext cx="5118915" cy="39901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365125"/>
            <a:ext cx="11621193" cy="782031"/>
          </a:xfrm>
        </p:spPr>
        <p:txBody>
          <a:bodyPr>
            <a:normAutofit/>
          </a:bodyPr>
          <a:lstStyle/>
          <a:p>
            <a:pPr algn="ctr"/>
            <a:r>
              <a:rPr lang="ca-ES" sz="4000" dirty="0" smtClean="0"/>
              <a:t>Percentatge de compliment per blocs i ítems</a:t>
            </a:r>
            <a:endParaRPr lang="ca-ES" sz="4000" dirty="0"/>
          </a:p>
        </p:txBody>
      </p:sp>
      <p:pic>
        <p:nvPicPr>
          <p:cNvPr id="3" name="Imagen 2"/>
          <p:cNvPicPr/>
          <p:nvPr/>
        </p:nvPicPr>
        <p:blipFill rotWithShape="1">
          <a:blip r:embed="rId2"/>
          <a:srcRect t="11418" r="1787" b="7582"/>
          <a:stretch/>
        </p:blipFill>
        <p:spPr>
          <a:xfrm>
            <a:off x="3158835" y="1363287"/>
            <a:ext cx="5303521" cy="2136372"/>
          </a:xfrm>
          <a:prstGeom prst="rect">
            <a:avLst/>
          </a:prstGeom>
        </p:spPr>
      </p:pic>
      <p:pic>
        <p:nvPicPr>
          <p:cNvPr id="4" name="Imagen 3"/>
          <p:cNvPicPr/>
          <p:nvPr/>
        </p:nvPicPr>
        <p:blipFill rotWithShape="1">
          <a:blip r:embed="rId3"/>
          <a:srcRect t="5614" r="3480"/>
          <a:stretch/>
        </p:blipFill>
        <p:spPr>
          <a:xfrm>
            <a:off x="3204554" y="3715790"/>
            <a:ext cx="5212081" cy="2741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919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72836" y="365126"/>
            <a:ext cx="10480964" cy="565900"/>
          </a:xfrm>
        </p:spPr>
        <p:txBody>
          <a:bodyPr>
            <a:normAutofit fontScale="90000"/>
          </a:bodyPr>
          <a:lstStyle/>
          <a:p>
            <a:r>
              <a:rPr lang="ca-ES" dirty="0" smtClean="0"/>
              <a:t>Ítems</a:t>
            </a:r>
            <a:endParaRPr lang="ca-ES" dirty="0"/>
          </a:p>
        </p:txBody>
      </p:sp>
      <p:pic>
        <p:nvPicPr>
          <p:cNvPr id="4" name="Imagen 3"/>
          <p:cNvPicPr/>
          <p:nvPr/>
        </p:nvPicPr>
        <p:blipFill rotWithShape="1">
          <a:blip r:embed="rId2"/>
          <a:srcRect r="3835"/>
          <a:stretch/>
        </p:blipFill>
        <p:spPr>
          <a:xfrm>
            <a:off x="2784762" y="814647"/>
            <a:ext cx="5419900" cy="2834640"/>
          </a:xfrm>
          <a:prstGeom prst="rect">
            <a:avLst/>
          </a:prstGeom>
        </p:spPr>
      </p:pic>
      <p:pic>
        <p:nvPicPr>
          <p:cNvPr id="5" name="Imagen 4"/>
          <p:cNvPicPr/>
          <p:nvPr/>
        </p:nvPicPr>
        <p:blipFill rotWithShape="1">
          <a:blip r:embed="rId3"/>
          <a:srcRect r="3887"/>
          <a:stretch/>
        </p:blipFill>
        <p:spPr>
          <a:xfrm>
            <a:off x="2784762" y="3782291"/>
            <a:ext cx="5419900" cy="2917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4001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81148" y="365125"/>
            <a:ext cx="10472651" cy="574213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r>
              <a:rPr lang="ca-ES" dirty="0"/>
              <a:t>Ítems</a:t>
            </a:r>
          </a:p>
        </p:txBody>
      </p:sp>
      <p:pic>
        <p:nvPicPr>
          <p:cNvPr id="4" name="Imagen 3"/>
          <p:cNvPicPr/>
          <p:nvPr/>
        </p:nvPicPr>
        <p:blipFill rotWithShape="1">
          <a:blip r:embed="rId2"/>
          <a:srcRect r="3942"/>
          <a:stretch/>
        </p:blipFill>
        <p:spPr>
          <a:xfrm>
            <a:off x="3000893" y="999808"/>
            <a:ext cx="5187143" cy="3049905"/>
          </a:xfrm>
          <a:prstGeom prst="rect">
            <a:avLst/>
          </a:prstGeom>
        </p:spPr>
      </p:pic>
      <p:pic>
        <p:nvPicPr>
          <p:cNvPr id="5" name="Imagen 4"/>
          <p:cNvPicPr/>
          <p:nvPr/>
        </p:nvPicPr>
        <p:blipFill rotWithShape="1">
          <a:blip r:embed="rId3"/>
          <a:srcRect r="6098" b="28227"/>
          <a:stretch/>
        </p:blipFill>
        <p:spPr>
          <a:xfrm>
            <a:off x="3000893" y="4176685"/>
            <a:ext cx="5187143" cy="1151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5269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584" y="365125"/>
            <a:ext cx="10514215" cy="1031413"/>
          </a:xfrm>
        </p:spPr>
        <p:txBody>
          <a:bodyPr>
            <a:normAutofit/>
          </a:bodyPr>
          <a:lstStyle/>
          <a:p>
            <a:r>
              <a:rPr lang="ca-ES" sz="4000" dirty="0" smtClean="0"/>
              <a:t>Seguiment de la participació</a:t>
            </a:r>
            <a:endParaRPr lang="ca-ES" sz="4000" dirty="0"/>
          </a:p>
        </p:txBody>
      </p:sp>
      <p:pic>
        <p:nvPicPr>
          <p:cNvPr id="3" name="Imagen 2"/>
          <p:cNvPicPr/>
          <p:nvPr/>
        </p:nvPicPr>
        <p:blipFill rotWithShape="1">
          <a:blip r:embed="rId2"/>
          <a:srcRect l="6307" t="1" r="11016" b="34655"/>
          <a:stretch/>
        </p:blipFill>
        <p:spPr bwMode="auto">
          <a:xfrm>
            <a:off x="839584" y="1631517"/>
            <a:ext cx="9524799" cy="4046076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137818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170</TotalTime>
  <Words>28</Words>
  <Application>Microsoft Office PowerPoint</Application>
  <PresentationFormat>Panorámica</PresentationFormat>
  <Paragraphs>8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Arial</vt:lpstr>
      <vt:lpstr>Calibri</vt:lpstr>
      <vt:lpstr>Tema de Office</vt:lpstr>
      <vt:lpstr>Avaluació del compliment de les obligacions de la publicitat activa</vt:lpstr>
      <vt:lpstr>Resultats per blocs</vt:lpstr>
      <vt:lpstr>Percentatge de compliment per blocs i ítems</vt:lpstr>
      <vt:lpstr>Ítems</vt:lpstr>
      <vt:lpstr>Ítems</vt:lpstr>
      <vt:lpstr>Seguiment de la participació</vt:lpstr>
    </vt:vector>
  </TitlesOfParts>
  <Company>CSAP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Títol i subtítol</dc:title>
  <dc:creator>Selene Pernas Carreras</dc:creator>
  <cp:lastModifiedBy>Emma Lorente Baiget</cp:lastModifiedBy>
  <cp:revision>12</cp:revision>
  <dcterms:created xsi:type="dcterms:W3CDTF">2019-11-06T11:04:53Z</dcterms:created>
  <dcterms:modified xsi:type="dcterms:W3CDTF">2024-11-13T07:58:04Z</dcterms:modified>
</cp:coreProperties>
</file>