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1" r:id="rId3"/>
    <p:sldId id="292" r:id="rId4"/>
    <p:sldId id="295" r:id="rId5"/>
    <p:sldId id="298" r:id="rId6"/>
    <p:sldId id="300" r:id="rId7"/>
    <p:sldId id="308" r:id="rId8"/>
    <p:sldId id="313" r:id="rId9"/>
    <p:sldId id="293" r:id="rId10"/>
    <p:sldId id="296" r:id="rId11"/>
    <p:sldId id="299" r:id="rId12"/>
    <p:sldId id="301" r:id="rId13"/>
    <p:sldId id="309" r:id="rId14"/>
    <p:sldId id="314" r:id="rId15"/>
    <p:sldId id="294" r:id="rId16"/>
    <p:sldId id="302" r:id="rId17"/>
    <p:sldId id="312" r:id="rId18"/>
    <p:sldId id="297" r:id="rId19"/>
    <p:sldId id="303" r:id="rId20"/>
    <p:sldId id="304" r:id="rId21"/>
    <p:sldId id="305" r:id="rId22"/>
    <p:sldId id="306" r:id="rId23"/>
    <p:sldId id="307" r:id="rId24"/>
    <p:sldId id="310" r:id="rId25"/>
    <p:sldId id="282" r:id="rId26"/>
    <p:sldId id="315" r:id="rId27"/>
    <p:sldId id="316" r:id="rId28"/>
    <p:sldId id="291" r:id="rId29"/>
    <p:sldId id="283" r:id="rId30"/>
    <p:sldId id="287" r:id="rId31"/>
    <p:sldId id="285" r:id="rId32"/>
    <p:sldId id="286" r:id="rId33"/>
    <p:sldId id="317" r:id="rId34"/>
    <p:sldId id="268" r:id="rId35"/>
    <p:sldId id="269" r:id="rId36"/>
    <p:sldId id="270" r:id="rId37"/>
    <p:sldId id="271" r:id="rId38"/>
    <p:sldId id="272" r:id="rId39"/>
    <p:sldId id="273" r:id="rId40"/>
  </p:sldIdLst>
  <p:sldSz cx="18288000" cy="10287000"/>
  <p:notesSz cx="6858000" cy="9144000"/>
  <p:embeddedFontLst>
    <p:embeddedFont>
      <p:font typeface="Open Sans Light" panose="020B0604020202020204" charset="0"/>
      <p:regular r:id="rId43"/>
    </p:embeddedFont>
    <p:embeddedFont>
      <p:font typeface="Open Sans Bold" panose="020B060402020202020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CD"/>
    <a:srgbClr val="65BD73"/>
    <a:srgbClr val="E1C233"/>
    <a:srgbClr val="DE6A73"/>
    <a:srgbClr val="62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22" autoAdjust="0"/>
  </p:normalViewPr>
  <p:slideViewPr>
    <p:cSldViewPr>
      <p:cViewPr varScale="1">
        <p:scale>
          <a:sx n="73" d="100"/>
          <a:sy n="73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apg.cat\recursos\grups\Direccio\Seguiment_Pla_Estrategic\Indicadors%20CD.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apg.cat\recursos\grups\Direccio\Seguiment_Pla_Estrategic\Indicadors%20CD._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Reclamacions_Agraïments!$P$2</c:f>
              <c:strCache>
                <c:ptCount val="1"/>
                <c:pt idx="0">
                  <c:v>Reclamacions HCAP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Reclamacions_Agraïments!$Q$1:$AB$1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Reclamacions_Agraïments!$Q$2:$AB$2</c:f>
              <c:numCache>
                <c:formatCode>General</c:formatCode>
                <c:ptCount val="12"/>
                <c:pt idx="0">
                  <c:v>33</c:v>
                </c:pt>
                <c:pt idx="1">
                  <c:v>57</c:v>
                </c:pt>
                <c:pt idx="2">
                  <c:v>40</c:v>
                </c:pt>
                <c:pt idx="3">
                  <c:v>44</c:v>
                </c:pt>
                <c:pt idx="4">
                  <c:v>37</c:v>
                </c:pt>
                <c:pt idx="5">
                  <c:v>51</c:v>
                </c:pt>
                <c:pt idx="6">
                  <c:v>27</c:v>
                </c:pt>
                <c:pt idx="7">
                  <c:v>43</c:v>
                </c:pt>
                <c:pt idx="8">
                  <c:v>56</c:v>
                </c:pt>
                <c:pt idx="9">
                  <c:v>85</c:v>
                </c:pt>
                <c:pt idx="10">
                  <c:v>83</c:v>
                </c:pt>
                <c:pt idx="1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C-4177-B0D9-C008131BCA8D}"/>
            </c:ext>
          </c:extLst>
        </c:ser>
        <c:ser>
          <c:idx val="1"/>
          <c:order val="1"/>
          <c:tx>
            <c:strRef>
              <c:f>Reclamacions_Agraïments!$P$3</c:f>
              <c:strCache>
                <c:ptCount val="1"/>
                <c:pt idx="0">
                  <c:v>Reclamacions HRSC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Reclamacions_Agraïments!$Q$1:$AB$1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Reclamacions_Agraïments!$Q$3:$AB$3</c:f>
              <c:numCache>
                <c:formatCode>General</c:formatCode>
                <c:ptCount val="12"/>
                <c:pt idx="0">
                  <c:v>80</c:v>
                </c:pt>
                <c:pt idx="1">
                  <c:v>96</c:v>
                </c:pt>
                <c:pt idx="2">
                  <c:v>90</c:v>
                </c:pt>
                <c:pt idx="3">
                  <c:v>95</c:v>
                </c:pt>
                <c:pt idx="4">
                  <c:v>57</c:v>
                </c:pt>
                <c:pt idx="5">
                  <c:v>107</c:v>
                </c:pt>
                <c:pt idx="6">
                  <c:v>100</c:v>
                </c:pt>
                <c:pt idx="7">
                  <c:v>70</c:v>
                </c:pt>
                <c:pt idx="8">
                  <c:v>109</c:v>
                </c:pt>
                <c:pt idx="9">
                  <c:v>137</c:v>
                </c:pt>
                <c:pt idx="10">
                  <c:v>130</c:v>
                </c:pt>
                <c:pt idx="1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D-4CAD-8F1C-0AFFB7679592}"/>
            </c:ext>
          </c:extLst>
        </c:ser>
        <c:ser>
          <c:idx val="2"/>
          <c:order val="2"/>
          <c:tx>
            <c:strRef>
              <c:f>Reclamacions_Agraïments!$P$4</c:f>
              <c:strCache>
                <c:ptCount val="1"/>
                <c:pt idx="0">
                  <c:v>Reclamacions HSAA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Reclamacions_Agraïments!$Q$1:$AB$1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Reclamacions_Agraïments!$Q$4:$AB$4</c:f>
              <c:numCache>
                <c:formatCode>General</c:formatCode>
                <c:ptCount val="12"/>
                <c:pt idx="0">
                  <c:v>24</c:v>
                </c:pt>
                <c:pt idx="1">
                  <c:v>21</c:v>
                </c:pt>
                <c:pt idx="2">
                  <c:v>21</c:v>
                </c:pt>
                <c:pt idx="3">
                  <c:v>15</c:v>
                </c:pt>
                <c:pt idx="4">
                  <c:v>8</c:v>
                </c:pt>
                <c:pt idx="5">
                  <c:v>20</c:v>
                </c:pt>
                <c:pt idx="6">
                  <c:v>20</c:v>
                </c:pt>
                <c:pt idx="7">
                  <c:v>7</c:v>
                </c:pt>
                <c:pt idx="8">
                  <c:v>19</c:v>
                </c:pt>
                <c:pt idx="9">
                  <c:v>32</c:v>
                </c:pt>
                <c:pt idx="10">
                  <c:v>6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D-4CAD-8F1C-0AFFB7679592}"/>
            </c:ext>
          </c:extLst>
        </c:ser>
        <c:ser>
          <c:idx val="3"/>
          <c:order val="3"/>
          <c:tx>
            <c:strRef>
              <c:f>Reclamacions_Agraïments!$P$5</c:f>
              <c:strCache>
                <c:ptCount val="1"/>
                <c:pt idx="0">
                  <c:v>Reclamacions CRHB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Reclamacions_Agraïments!$Q$1:$AB$1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Reclamacions_Agraïments!$Q$5:$AB$5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CD-4CAD-8F1C-0AFFB7679592}"/>
            </c:ext>
          </c:extLst>
        </c:ser>
        <c:ser>
          <c:idx val="4"/>
          <c:order val="4"/>
          <c:tx>
            <c:strRef>
              <c:f>Reclamacions_Agraïments!$P$6</c:f>
              <c:strCache>
                <c:ptCount val="1"/>
                <c:pt idx="0">
                  <c:v>Reclamacions CAPI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Reclamacions_Agraïments!$Q$1:$AB$1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Reclamacions_Agraïments!$Q$6:$AB$6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D-4CAD-8F1C-0AFFB76795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776105856"/>
        <c:axId val="776092128"/>
      </c:barChart>
      <c:catAx>
        <c:axId val="7761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76092128"/>
        <c:crosses val="autoZero"/>
        <c:auto val="1"/>
        <c:lblAlgn val="ctr"/>
        <c:lblOffset val="100"/>
        <c:noMultiLvlLbl val="0"/>
      </c:catAx>
      <c:valAx>
        <c:axId val="77609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7610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98.7</c:v>
                </c:pt>
                <c:pt idx="1">
                  <c:v>97.2</c:v>
                </c:pt>
                <c:pt idx="2">
                  <c:v>94.2</c:v>
                </c:pt>
                <c:pt idx="3">
                  <c:v>96</c:v>
                </c:pt>
                <c:pt idx="4">
                  <c:v>97.4</c:v>
                </c:pt>
                <c:pt idx="5">
                  <c:v>95</c:v>
                </c:pt>
                <c:pt idx="6">
                  <c:v>90.5</c:v>
                </c:pt>
                <c:pt idx="7">
                  <c:v>85.8</c:v>
                </c:pt>
                <c:pt idx="8">
                  <c:v>78.400000000000006</c:v>
                </c:pt>
                <c:pt idx="9">
                  <c:v>94.9</c:v>
                </c:pt>
                <c:pt idx="10">
                  <c:v>94.1</c:v>
                </c:pt>
                <c:pt idx="11">
                  <c:v>81.599999999999994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7E-4F0F-942F-7D81F06DBE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5753807"/>
        <c:axId val="1575766287"/>
      </c:lineChart>
      <c:catAx>
        <c:axId val="157575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66287"/>
        <c:crosses val="autoZero"/>
        <c:auto val="1"/>
        <c:lblAlgn val="ctr"/>
        <c:lblOffset val="100"/>
        <c:noMultiLvlLbl val="0"/>
      </c:catAx>
      <c:valAx>
        <c:axId val="1575766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575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72753449205666E-2"/>
          <c:y val="1.610453662439372E-2"/>
          <c:w val="0.92710512511407817"/>
          <c:h val="0.69416083393496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Admissions</c:v>
                </c:pt>
                <c:pt idx="1">
                  <c:v>Altres</c:v>
                </c:pt>
                <c:pt idx="2">
                  <c:v>Bloc obstètric</c:v>
                </c:pt>
                <c:pt idx="3">
                  <c:v>Bloc quirúrgic</c:v>
                </c:pt>
                <c:pt idx="4">
                  <c:v>Consultes externes</c:v>
                </c:pt>
                <c:pt idx="5">
                  <c:v>Hospital de dia i Diàlisi</c:v>
                </c:pt>
                <c:pt idx="6">
                  <c:v>Hospitalització</c:v>
                </c:pt>
                <c:pt idx="7">
                  <c:v>Rehabilitació</c:v>
                </c:pt>
                <c:pt idx="8">
                  <c:v>Servei Diagnòstic Imatge</c:v>
                </c:pt>
                <c:pt idx="9">
                  <c:v>Serveis generals</c:v>
                </c:pt>
                <c:pt idx="10">
                  <c:v>Transport sanitari</c:v>
                </c:pt>
                <c:pt idx="11">
                  <c:v>Urgències i UCI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8</c:v>
                </c:pt>
                <c:pt idx="1">
                  <c:v>65</c:v>
                </c:pt>
                <c:pt idx="2">
                  <c:v>3</c:v>
                </c:pt>
                <c:pt idx="3">
                  <c:v>161</c:v>
                </c:pt>
                <c:pt idx="4">
                  <c:v>335</c:v>
                </c:pt>
                <c:pt idx="5">
                  <c:v>7</c:v>
                </c:pt>
                <c:pt idx="6">
                  <c:v>25</c:v>
                </c:pt>
                <c:pt idx="7">
                  <c:v>10</c:v>
                </c:pt>
                <c:pt idx="8">
                  <c:v>21</c:v>
                </c:pt>
                <c:pt idx="9">
                  <c:v>5</c:v>
                </c:pt>
                <c:pt idx="10">
                  <c:v>3</c:v>
                </c:pt>
                <c:pt idx="1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C-4AF1-9D0B-4DB9A6730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84591535"/>
        <c:axId val="1584594031"/>
      </c:barChart>
      <c:catAx>
        <c:axId val="158459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4031"/>
        <c:crosses val="autoZero"/>
        <c:auto val="1"/>
        <c:lblAlgn val="ctr"/>
        <c:lblOffset val="100"/>
        <c:noMultiLvlLbl val="0"/>
      </c:catAx>
      <c:valAx>
        <c:axId val="1584594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6"/>
                <c:pt idx="0">
                  <c:v>Assistencial</c:v>
                </c:pt>
                <c:pt idx="1">
                  <c:v>Documentació</c:v>
                </c:pt>
                <c:pt idx="2">
                  <c:v>Hoteleria / habitabilitat / confort</c:v>
                </c:pt>
                <c:pt idx="3">
                  <c:v>Informació</c:v>
                </c:pt>
                <c:pt idx="4">
                  <c:v>Organització i tràmits</c:v>
                </c:pt>
                <c:pt idx="5">
                  <c:v>Tracte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138</c:v>
                </c:pt>
                <c:pt idx="1">
                  <c:v>10</c:v>
                </c:pt>
                <c:pt idx="2">
                  <c:v>15</c:v>
                </c:pt>
                <c:pt idx="3">
                  <c:v>18</c:v>
                </c:pt>
                <c:pt idx="4">
                  <c:v>458</c:v>
                </c:pt>
                <c:pt idx="5">
                  <c:v>97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A-4478-BAE7-ED1A348A22F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5753807"/>
        <c:axId val="1575766287"/>
      </c:lineChart>
      <c:catAx>
        <c:axId val="157575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66287"/>
        <c:crosses val="autoZero"/>
        <c:auto val="1"/>
        <c:lblAlgn val="ctr"/>
        <c:lblOffset val="100"/>
        <c:noMultiLvlLbl val="0"/>
      </c:catAx>
      <c:valAx>
        <c:axId val="157576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5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Assistencial</c:v>
                </c:pt>
                <c:pt idx="1">
                  <c:v>Documentació</c:v>
                </c:pt>
                <c:pt idx="2">
                  <c:v>Hoteleria / habitabilitat / confort</c:v>
                </c:pt>
                <c:pt idx="3">
                  <c:v>Informació</c:v>
                </c:pt>
                <c:pt idx="4">
                  <c:v>Tracte</c:v>
                </c:pt>
                <c:pt idx="5">
                  <c:v>Organització i tràmits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136</c:v>
                </c:pt>
                <c:pt idx="1">
                  <c:v>8</c:v>
                </c:pt>
                <c:pt idx="2">
                  <c:v>41</c:v>
                </c:pt>
                <c:pt idx="3">
                  <c:v>9</c:v>
                </c:pt>
                <c:pt idx="4">
                  <c:v>5</c:v>
                </c:pt>
                <c:pt idx="5">
                  <c:v>1036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A-4478-BAE7-ED1A348A22F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5753807"/>
        <c:axId val="1575766287"/>
      </c:lineChart>
      <c:catAx>
        <c:axId val="157575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66287"/>
        <c:crosses val="autoZero"/>
        <c:auto val="1"/>
        <c:lblAlgn val="ctr"/>
        <c:lblOffset val="100"/>
        <c:noMultiLvlLbl val="0"/>
      </c:catAx>
      <c:valAx>
        <c:axId val="157576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5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72753449205666E-2"/>
          <c:y val="1.610453662439372E-2"/>
          <c:w val="0.92710512511407817"/>
          <c:h val="0.69416083393496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14"/>
                <c:pt idx="0">
                  <c:v>Admissions</c:v>
                </c:pt>
                <c:pt idx="1">
                  <c:v>Altres</c:v>
                </c:pt>
                <c:pt idx="2">
                  <c:v>Bloc obstètric</c:v>
                </c:pt>
                <c:pt idx="3">
                  <c:v>Bloc quirúrgic</c:v>
                </c:pt>
                <c:pt idx="4">
                  <c:v>Consultes externes</c:v>
                </c:pt>
                <c:pt idx="5">
                  <c:v>Farmàcia</c:v>
                </c:pt>
                <c:pt idx="6">
                  <c:v>Hospital de dia i Diàlisi</c:v>
                </c:pt>
                <c:pt idx="7">
                  <c:v>Hospitalització</c:v>
                </c:pt>
                <c:pt idx="8">
                  <c:v>PADES i Hospitalització domiciliària</c:v>
                </c:pt>
                <c:pt idx="9">
                  <c:v>Rehabilitació</c:v>
                </c:pt>
                <c:pt idx="10">
                  <c:v>Servei Diagnòstic Imatge</c:v>
                </c:pt>
                <c:pt idx="11">
                  <c:v>Serveis generals</c:v>
                </c:pt>
                <c:pt idx="12">
                  <c:v>Transport sanitari</c:v>
                </c:pt>
                <c:pt idx="13">
                  <c:v>Urgències i UCI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8</c:v>
                </c:pt>
                <c:pt idx="1">
                  <c:v>32</c:v>
                </c:pt>
                <c:pt idx="3">
                  <c:v>483</c:v>
                </c:pt>
                <c:pt idx="4">
                  <c:v>425</c:v>
                </c:pt>
                <c:pt idx="5">
                  <c:v>6</c:v>
                </c:pt>
                <c:pt idx="6">
                  <c:v>4</c:v>
                </c:pt>
                <c:pt idx="7">
                  <c:v>82</c:v>
                </c:pt>
                <c:pt idx="8">
                  <c:v>2</c:v>
                </c:pt>
                <c:pt idx="9">
                  <c:v>2</c:v>
                </c:pt>
                <c:pt idx="10">
                  <c:v>11</c:v>
                </c:pt>
                <c:pt idx="11">
                  <c:v>10</c:v>
                </c:pt>
                <c:pt idx="12">
                  <c:v>1</c:v>
                </c:pt>
                <c:pt idx="13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1-4BA2-B972-452E87156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84591535"/>
        <c:axId val="1584594031"/>
      </c:barChart>
      <c:catAx>
        <c:axId val="158459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4031"/>
        <c:crosses val="autoZero"/>
        <c:auto val="1"/>
        <c:lblAlgn val="ctr"/>
        <c:lblOffset val="100"/>
        <c:noMultiLvlLbl val="0"/>
      </c:catAx>
      <c:valAx>
        <c:axId val="1584594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72753449205666E-2"/>
          <c:y val="1.610453662439372E-2"/>
          <c:w val="0.92710512511407817"/>
          <c:h val="0.69416083393496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Admissions</c:v>
                </c:pt>
                <c:pt idx="1">
                  <c:v>Altres</c:v>
                </c:pt>
                <c:pt idx="2">
                  <c:v>Bloc quirúrgic</c:v>
                </c:pt>
                <c:pt idx="3">
                  <c:v>Consultes externes</c:v>
                </c:pt>
                <c:pt idx="4">
                  <c:v>Hospital de dia i Diàlisi</c:v>
                </c:pt>
                <c:pt idx="5">
                  <c:v>Hospitalització</c:v>
                </c:pt>
                <c:pt idx="6">
                  <c:v>Rehabilitació</c:v>
                </c:pt>
                <c:pt idx="7">
                  <c:v>Servei Diagnòstic Imatge</c:v>
                </c:pt>
                <c:pt idx="8">
                  <c:v>Serveis generals</c:v>
                </c:pt>
                <c:pt idx="9">
                  <c:v>Urgències i UCI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4</c:v>
                </c:pt>
                <c:pt idx="1">
                  <c:v>23</c:v>
                </c:pt>
                <c:pt idx="2">
                  <c:v>11</c:v>
                </c:pt>
                <c:pt idx="3">
                  <c:v>73</c:v>
                </c:pt>
                <c:pt idx="4">
                  <c:v>1</c:v>
                </c:pt>
                <c:pt idx="5">
                  <c:v>10</c:v>
                </c:pt>
                <c:pt idx="6">
                  <c:v>1</c:v>
                </c:pt>
                <c:pt idx="7">
                  <c:v>1</c:v>
                </c:pt>
                <c:pt idx="8">
                  <c:v>14</c:v>
                </c:pt>
                <c:pt idx="9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C-4AF1-9D0B-4DB9A6730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84591535"/>
        <c:axId val="1584594031"/>
      </c:barChart>
      <c:catAx>
        <c:axId val="158459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4031"/>
        <c:crosses val="autoZero"/>
        <c:auto val="1"/>
        <c:lblAlgn val="ctr"/>
        <c:lblOffset val="100"/>
        <c:noMultiLvlLbl val="0"/>
      </c:catAx>
      <c:valAx>
        <c:axId val="1584594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Assistencial</c:v>
                </c:pt>
                <c:pt idx="1">
                  <c:v>Hoteleria / habitabilitat / confort</c:v>
                </c:pt>
                <c:pt idx="2">
                  <c:v>Informació</c:v>
                </c:pt>
                <c:pt idx="3">
                  <c:v>Organització i tràmits</c:v>
                </c:pt>
                <c:pt idx="4">
                  <c:v>Tracte</c:v>
                </c:pt>
                <c:pt idx="5">
                  <c:v>Documentació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41</c:v>
                </c:pt>
                <c:pt idx="1">
                  <c:v>22</c:v>
                </c:pt>
                <c:pt idx="2">
                  <c:v>1</c:v>
                </c:pt>
                <c:pt idx="3">
                  <c:v>135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A-4478-BAE7-ED1A348A22F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5753807"/>
        <c:axId val="1575766287"/>
      </c:lineChart>
      <c:catAx>
        <c:axId val="157575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66287"/>
        <c:crosses val="autoZero"/>
        <c:auto val="1"/>
        <c:lblAlgn val="ctr"/>
        <c:lblOffset val="100"/>
        <c:noMultiLvlLbl val="0"/>
      </c:catAx>
      <c:valAx>
        <c:axId val="157576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5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Reclamacions_Agraïments!$P$37</c:f>
              <c:strCache>
                <c:ptCount val="1"/>
                <c:pt idx="0">
                  <c:v>Agraïments HCAP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Reclamacions_Agraïments!$Q$36:$AB$36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Reclamacions_Agraïments!$Q$37:$AB$37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2-4D57-8DB2-02B2621E29F4}"/>
            </c:ext>
          </c:extLst>
        </c:ser>
        <c:ser>
          <c:idx val="1"/>
          <c:order val="1"/>
          <c:tx>
            <c:strRef>
              <c:f>Reclamacions_Agraïments!$P$38</c:f>
              <c:strCache>
                <c:ptCount val="1"/>
                <c:pt idx="0">
                  <c:v>Agraïments HRSC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Reclamacions_Agraïments!$Q$36:$AB$36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Reclamacions_Agraïments!$Q$38:$AB$38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7</c:v>
                </c:pt>
                <c:pt idx="6">
                  <c:v>8</c:v>
                </c:pt>
                <c:pt idx="7">
                  <c:v>3</c:v>
                </c:pt>
                <c:pt idx="8">
                  <c:v>10</c:v>
                </c:pt>
                <c:pt idx="9">
                  <c:v>9</c:v>
                </c:pt>
                <c:pt idx="10">
                  <c:v>6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42-4D57-8DB2-02B2621E29F4}"/>
            </c:ext>
          </c:extLst>
        </c:ser>
        <c:ser>
          <c:idx val="2"/>
          <c:order val="2"/>
          <c:tx>
            <c:strRef>
              <c:f>Reclamacions_Agraïments!$P$39</c:f>
              <c:strCache>
                <c:ptCount val="1"/>
                <c:pt idx="0">
                  <c:v>Agraïments HSAA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Reclamacions_Agraïments!$Q$36:$AB$36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Reclamacions_Agraïments!$Q$39:$AB$39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42-4D57-8DB2-02B2621E29F4}"/>
            </c:ext>
          </c:extLst>
        </c:ser>
        <c:ser>
          <c:idx val="3"/>
          <c:order val="3"/>
          <c:tx>
            <c:strRef>
              <c:f>Reclamacions_Agraïments!$P$40</c:f>
              <c:strCache>
                <c:ptCount val="1"/>
                <c:pt idx="0">
                  <c:v>Agraïments CRHB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Reclamacions_Agraïments!$Q$36:$AB$36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Reclamacions_Agraïments!$Q$40:$AB$40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42-4D57-8DB2-02B2621E29F4}"/>
            </c:ext>
          </c:extLst>
        </c:ser>
        <c:ser>
          <c:idx val="4"/>
          <c:order val="4"/>
          <c:tx>
            <c:strRef>
              <c:f>Reclamacions_Agraïments!$P$41</c:f>
              <c:strCache>
                <c:ptCount val="1"/>
                <c:pt idx="0">
                  <c:v>Agraïments CAPI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Reclamacions_Agraïments!$Q$36:$AB$36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Reclamacions_Agraïments!$Q$41:$AB$41</c:f>
              <c:numCache>
                <c:formatCode>General</c:formatCode>
                <c:ptCount val="12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42-4D57-8DB2-02B2621E29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100"/>
        <c:axId val="776105856"/>
        <c:axId val="776092128"/>
      </c:barChart>
      <c:catAx>
        <c:axId val="7761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76092128"/>
        <c:crosses val="autoZero"/>
        <c:auto val="1"/>
        <c:lblAlgn val="ctr"/>
        <c:lblOffset val="100"/>
        <c:noMultiLvlLbl val="0"/>
      </c:catAx>
      <c:valAx>
        <c:axId val="77609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7610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Agraïment</c:v>
                </c:pt>
                <c:pt idx="1">
                  <c:v>Reclamació</c:v>
                </c:pt>
                <c:pt idx="2">
                  <c:v>Suggeriment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4.3</c:v>
                </c:pt>
                <c:pt idx="1">
                  <c:v>25.7</c:v>
                </c:pt>
                <c:pt idx="2">
                  <c:v>24.31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0-4C64-9DA6-99FEC3440D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584589455"/>
        <c:axId val="1584594863"/>
      </c:barChart>
      <c:catAx>
        <c:axId val="1584589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4863"/>
        <c:crosses val="autoZero"/>
        <c:auto val="1"/>
        <c:lblAlgn val="ctr"/>
        <c:lblOffset val="100"/>
        <c:noMultiLvlLbl val="0"/>
      </c:catAx>
      <c:valAx>
        <c:axId val="1584594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8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0.02292</cdr:x>
      <cdr:y>0.02899</cdr:y>
    </cdr:from>
    <cdr:to>
      <cdr:x>0.97917</cdr:x>
      <cdr:y>0.02899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157195" y="152400"/>
          <a:ext cx="6557962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20D9-7588-4850-86EC-B23D322B8B15}" type="datetimeFigureOut">
              <a:rPr lang="ca-ES" smtClean="0"/>
              <a:t>22/1/2026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20F7-1884-4466-A4A4-26D542A5D0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483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14161-1508-4FC5-9B05-550CD762EBCF}" type="datetimeFigureOut">
              <a:rPr lang="ca-ES" smtClean="0"/>
              <a:t>22/1/2026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49B-FE49-4479-A616-746F7C8006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125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1336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637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172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66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4817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023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1716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7637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9398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8496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437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7295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4888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3890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1209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91444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4064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21327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7527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5747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4547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30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236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4768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2771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32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352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33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2787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34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4917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38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30497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39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226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961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12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580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461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741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9946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16" name="Marcador de fech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82665" y="8768702"/>
            <a:ext cx="213683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"/>
              </a:lnSpc>
            </a:pPr>
            <a:r>
              <a:rPr lang="ca-ES" sz="1246" dirty="0" smtClean="0">
                <a:solidFill>
                  <a:srgbClr val="FFFFFF"/>
                </a:solidFill>
                <a:latin typeface="Open Sans Light"/>
              </a:rPr>
              <a:t>CENTRO DE SALUD LA MARINA</a:t>
            </a:r>
            <a:endParaRPr lang="ca-ES" sz="1246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5" name="Freeform 5"/>
          <p:cNvSpPr>
            <a:spLocks noChangeAspect="1"/>
          </p:cNvSpPr>
          <p:nvPr/>
        </p:nvSpPr>
        <p:spPr>
          <a:xfrm>
            <a:off x="1028700" y="8207106"/>
            <a:ext cx="5760000" cy="99722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2000" y="940039"/>
            <a:ext cx="16660765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10"/>
              </a:lnSpc>
            </a:pPr>
            <a:r>
              <a:rPr lang="ca-ES" sz="6000" spc="-16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Satisfacció dels usuaris CSAPG</a:t>
            </a:r>
          </a:p>
          <a:p>
            <a:pPr algn="ctr">
              <a:lnSpc>
                <a:spcPts val="9810"/>
              </a:lnSpc>
            </a:pPr>
            <a:r>
              <a:rPr lang="ca-ES" sz="6000" spc="-16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2025</a:t>
            </a:r>
          </a:p>
          <a:p>
            <a:pPr algn="ctr">
              <a:lnSpc>
                <a:spcPts val="9810"/>
              </a:lnSpc>
            </a:pPr>
            <a:endParaRPr lang="ca-ES" sz="6000" spc="-163" dirty="0">
              <a:solidFill>
                <a:schemeClr val="tx1">
                  <a:lumMod val="50000"/>
                  <a:lumOff val="50000"/>
                </a:schemeClr>
              </a:solidFill>
              <a:latin typeface="Open Sans Bold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991100"/>
            <a:ext cx="7562850" cy="504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6720" y="620103"/>
            <a:ext cx="3862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Consultes Externes HRSC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0" y="8039099"/>
            <a:ext cx="7543800" cy="2057401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5715000" y="368648"/>
            <a:ext cx="5076000" cy="1225970"/>
            <a:chOff x="5715000" y="368648"/>
            <a:chExt cx="5076000" cy="12259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5000" y="368648"/>
              <a:ext cx="5076000" cy="1225970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8835428" y="379934"/>
              <a:ext cx="19244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85943" y="1876855"/>
            <a:ext cx="16032812" cy="811080"/>
            <a:chOff x="385944" y="1943100"/>
            <a:chExt cx="16032812" cy="81108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5944" y="1992179"/>
              <a:ext cx="16032812" cy="762001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1447800" y="194310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262400" y="194310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2774089" y="194310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065001" y="2886081"/>
            <a:ext cx="3536504" cy="4496438"/>
            <a:chOff x="1065001" y="2886081"/>
            <a:chExt cx="3536504" cy="449643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1666"/>
            <a:stretch/>
          </p:blipFill>
          <p:spPr>
            <a:xfrm>
              <a:off x="1065001" y="2886081"/>
              <a:ext cx="3536504" cy="4496438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2147475" y="2962321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573294" y="2820912"/>
            <a:ext cx="3658111" cy="4520070"/>
            <a:chOff x="5081126" y="2912512"/>
            <a:chExt cx="3658111" cy="452007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3"/>
            <a:stretch/>
          </p:blipFill>
          <p:spPr>
            <a:xfrm>
              <a:off x="5081126" y="2912512"/>
              <a:ext cx="3658111" cy="4520070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6083924" y="2962321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1658600" y="2628900"/>
            <a:ext cx="4397036" cy="5282180"/>
            <a:chOff x="11658600" y="2628900"/>
            <a:chExt cx="4397036" cy="528218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"/>
            <a:stretch/>
          </p:blipFill>
          <p:spPr>
            <a:xfrm>
              <a:off x="11658600" y="2628900"/>
              <a:ext cx="4397036" cy="5282180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12824953" y="2828745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5835421" y="7623219"/>
            <a:ext cx="47121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62A6E4"/>
                </a:solidFill>
              </a:rPr>
              <a:t>Va tenir la sensació d’estar en bones mans?</a:t>
            </a:r>
            <a:endParaRPr lang="ca-ES" b="1" dirty="0">
              <a:solidFill>
                <a:srgbClr val="62A6E4"/>
              </a:solidFill>
            </a:endParaRPr>
          </a:p>
        </p:txBody>
      </p:sp>
      <p:sp>
        <p:nvSpPr>
          <p:cNvPr id="26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727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647700"/>
            <a:ext cx="4130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Hospitalització aguts HRSC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5828" y="7850579"/>
            <a:ext cx="7620000" cy="20574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553201" y="365077"/>
            <a:ext cx="5076000" cy="1300757"/>
            <a:chOff x="6553201" y="365077"/>
            <a:chExt cx="5076000" cy="1300757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3201" y="419098"/>
              <a:ext cx="5076000" cy="1246736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9704720" y="365077"/>
              <a:ext cx="19244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38200" y="2862685"/>
            <a:ext cx="3508751" cy="3915029"/>
            <a:chOff x="914400" y="2932567"/>
            <a:chExt cx="3508751" cy="391502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t="3073"/>
            <a:stretch/>
          </p:blipFill>
          <p:spPr>
            <a:xfrm>
              <a:off x="914400" y="2932567"/>
              <a:ext cx="3508751" cy="3915029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1944973" y="2961958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431375" y="2850192"/>
            <a:ext cx="3725517" cy="4119473"/>
            <a:chOff x="6400800" y="2933700"/>
            <a:chExt cx="3725517" cy="411947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" t="2386"/>
            <a:stretch/>
          </p:blipFill>
          <p:spPr>
            <a:xfrm>
              <a:off x="6400800" y="2933700"/>
              <a:ext cx="3725517" cy="4119473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7424353" y="2961958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053220" y="2749328"/>
            <a:ext cx="3820058" cy="4172532"/>
            <a:chOff x="11589255" y="2880641"/>
            <a:chExt cx="3820058" cy="4172532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9255" y="2880641"/>
              <a:ext cx="3820058" cy="4172532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12639572" y="2982891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6400800" y="7510638"/>
            <a:ext cx="47121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62A6E4"/>
                </a:solidFill>
              </a:rPr>
              <a:t>Va tenir la sensació d’estar en bones mans?</a:t>
            </a:r>
            <a:endParaRPr lang="ca-ES" b="1" dirty="0">
              <a:solidFill>
                <a:srgbClr val="62A6E4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399996" y="1957866"/>
            <a:ext cx="15108758" cy="801519"/>
            <a:chOff x="399996" y="1879248"/>
            <a:chExt cx="15108758" cy="80151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996" y="1918767"/>
              <a:ext cx="15108758" cy="762000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1295400" y="187924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7110000" y="187924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12621689" y="187924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7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774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647700"/>
            <a:ext cx="514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 smtClean="0"/>
              <a:t>Cirurgia Major Ambulatòria </a:t>
            </a:r>
            <a:r>
              <a:rPr lang="ca-ES" dirty="0"/>
              <a:t>HRSC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072599" y="531361"/>
            <a:ext cx="5076000" cy="1170767"/>
            <a:chOff x="5547388" y="543244"/>
            <a:chExt cx="5076000" cy="1170767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7388" y="571496"/>
              <a:ext cx="5076000" cy="1142515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8698907" y="543244"/>
              <a:ext cx="19244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38200" y="2007166"/>
            <a:ext cx="15544800" cy="829692"/>
            <a:chOff x="838200" y="1875408"/>
            <a:chExt cx="15544800" cy="82969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1943100"/>
              <a:ext cx="15544800" cy="762000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1689897" y="187540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504497" y="187540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3016186" y="187540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241022" y="3281008"/>
            <a:ext cx="3657600" cy="3821016"/>
            <a:chOff x="1143000" y="3222970"/>
            <a:chExt cx="3657600" cy="3821016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" t="2816"/>
            <a:stretch/>
          </p:blipFill>
          <p:spPr>
            <a:xfrm>
              <a:off x="1143000" y="3222970"/>
              <a:ext cx="3657600" cy="3821016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2286000" y="3245912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638329" y="3145809"/>
            <a:ext cx="3677163" cy="3762900"/>
            <a:chOff x="6638329" y="3145809"/>
            <a:chExt cx="3677163" cy="376290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329" y="3145809"/>
              <a:ext cx="3677163" cy="3762900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7606312" y="3214357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2019763" y="2992037"/>
            <a:ext cx="4243310" cy="4221697"/>
            <a:chOff x="12055199" y="3032651"/>
            <a:chExt cx="4243310" cy="422169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5199" y="3032651"/>
              <a:ext cx="4243310" cy="4221697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3182600" y="3209588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424053" y="7608304"/>
            <a:ext cx="7620000" cy="2438400"/>
            <a:chOff x="5424053" y="7608304"/>
            <a:chExt cx="7620000" cy="243840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24053" y="7886700"/>
              <a:ext cx="7620000" cy="2160004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7129618" y="7608304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7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909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800100"/>
            <a:ext cx="3237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Atenció al part HRSC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629400" y="547323"/>
            <a:ext cx="5076000" cy="1292073"/>
            <a:chOff x="6629400" y="547323"/>
            <a:chExt cx="5076000" cy="129207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9400" y="547323"/>
              <a:ext cx="5076000" cy="1292073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9553901" y="559069"/>
              <a:ext cx="21514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38200" y="2253589"/>
            <a:ext cx="14935200" cy="778618"/>
            <a:chOff x="838200" y="2253589"/>
            <a:chExt cx="14935200" cy="778618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2270207"/>
              <a:ext cx="14935200" cy="762000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1500600" y="2253589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315200" y="2253589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2826889" y="2253589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173559" y="3321967"/>
            <a:ext cx="3562847" cy="4191585"/>
            <a:chOff x="1133546" y="3381103"/>
            <a:chExt cx="3562847" cy="4191585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546" y="3381103"/>
              <a:ext cx="3562847" cy="4191585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2165827" y="3454124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755971" y="3328203"/>
            <a:ext cx="3886742" cy="3557839"/>
            <a:chOff x="6755971" y="3328203"/>
            <a:chExt cx="3886742" cy="355783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8"/>
            <a:stretch/>
          </p:blipFill>
          <p:spPr>
            <a:xfrm>
              <a:off x="6755971" y="3328203"/>
              <a:ext cx="3886742" cy="3557839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7785507" y="3365863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2071969" y="3328203"/>
            <a:ext cx="3734321" cy="4670846"/>
            <a:chOff x="12446972" y="3238500"/>
            <a:chExt cx="3734321" cy="467084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" b="1"/>
            <a:stretch/>
          </p:blipFill>
          <p:spPr>
            <a:xfrm>
              <a:off x="12446972" y="3238500"/>
              <a:ext cx="3734321" cy="4670846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3443814" y="3268772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075305" y="7939670"/>
            <a:ext cx="7696200" cy="2106982"/>
            <a:chOff x="4075305" y="7939670"/>
            <a:chExt cx="7696200" cy="2106982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5305" y="7989252"/>
              <a:ext cx="7696200" cy="2057400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7059348" y="7939670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7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807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705468" y="8191500"/>
            <a:ext cx="5681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 smtClean="0"/>
              <a:t>Hospital Sant Antoni Abat</a:t>
            </a:r>
            <a:endParaRPr lang="ca-ES" sz="4000" b="1" dirty="0"/>
          </a:p>
        </p:txBody>
      </p:sp>
      <p:sp>
        <p:nvSpPr>
          <p:cNvPr id="5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047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647700"/>
            <a:ext cx="2554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Urgències HSAA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823399" y="419100"/>
            <a:ext cx="5076000" cy="1305197"/>
            <a:chOff x="5823399" y="419100"/>
            <a:chExt cx="5225601" cy="130519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8" r="1863" b="9639"/>
            <a:stretch/>
          </p:blipFill>
          <p:spPr>
            <a:xfrm>
              <a:off x="5823399" y="419100"/>
              <a:ext cx="5225601" cy="1305197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8930518" y="41910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52400" y="2045140"/>
            <a:ext cx="16233612" cy="5261145"/>
            <a:chOff x="152400" y="2045140"/>
            <a:chExt cx="16233612" cy="5261145"/>
          </a:xfrm>
        </p:grpSpPr>
        <p:grpSp>
          <p:nvGrpSpPr>
            <p:cNvPr id="24" name="Grupo 23"/>
            <p:cNvGrpSpPr/>
            <p:nvPr/>
          </p:nvGrpSpPr>
          <p:grpSpPr>
            <a:xfrm>
              <a:off x="152400" y="2045140"/>
              <a:ext cx="15975654" cy="763538"/>
              <a:chOff x="152400" y="2045140"/>
              <a:chExt cx="15975654" cy="763538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2400" y="2046678"/>
                <a:ext cx="15975654" cy="762000"/>
              </a:xfrm>
              <a:prstGeom prst="rect">
                <a:avLst/>
              </a:prstGeom>
            </p:spPr>
          </p:pic>
          <p:sp>
            <p:nvSpPr>
              <p:cNvPr id="16" name="CuadroTexto 15"/>
              <p:cNvSpPr txBox="1"/>
              <p:nvPr/>
            </p:nvSpPr>
            <p:spPr>
              <a:xfrm>
                <a:off x="1600200" y="2054753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b="1" dirty="0" smtClean="0">
                    <a:solidFill>
                      <a:srgbClr val="62A6E4"/>
                    </a:solidFill>
                  </a:rPr>
                  <a:t>Motius detractors</a:t>
                </a:r>
                <a:endParaRPr lang="ca-ES" b="1" dirty="0">
                  <a:solidFill>
                    <a:srgbClr val="62A6E4"/>
                  </a:solidFill>
                </a:endParaRPr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7305180" y="2101582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b="1" dirty="0" smtClean="0">
                    <a:solidFill>
                      <a:srgbClr val="62A6E4"/>
                    </a:solidFill>
                  </a:rPr>
                  <a:t>Motius passius</a:t>
                </a:r>
                <a:endParaRPr lang="ca-ES" b="1" dirty="0">
                  <a:solidFill>
                    <a:srgbClr val="62A6E4"/>
                  </a:solidFill>
                </a:endParaRPr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12937609" y="2045140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b="1" dirty="0" smtClean="0">
                    <a:solidFill>
                      <a:srgbClr val="62A6E4"/>
                    </a:solidFill>
                  </a:rPr>
                  <a:t>Motius promotors</a:t>
                </a:r>
                <a:endParaRPr lang="ca-ES" b="1" dirty="0">
                  <a:solidFill>
                    <a:srgbClr val="62A6E4"/>
                  </a:solidFill>
                </a:endParaRP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1219200" y="2933700"/>
              <a:ext cx="3604167" cy="4153480"/>
              <a:chOff x="1752600" y="2291769"/>
              <a:chExt cx="3604167" cy="4153480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5"/>
              <a:stretch/>
            </p:blipFill>
            <p:spPr>
              <a:xfrm>
                <a:off x="1752600" y="2291769"/>
                <a:ext cx="3604167" cy="4153480"/>
              </a:xfrm>
              <a:prstGeom prst="rect">
                <a:avLst/>
              </a:prstGeom>
            </p:spPr>
          </p:pic>
          <p:sp>
            <p:nvSpPr>
              <p:cNvPr id="19" name="Rectángulo 18"/>
              <p:cNvSpPr/>
              <p:nvPr/>
            </p:nvSpPr>
            <p:spPr>
              <a:xfrm>
                <a:off x="2816114" y="2350226"/>
                <a:ext cx="581850" cy="231368"/>
              </a:xfrm>
              <a:prstGeom prst="rect">
                <a:avLst/>
              </a:prstGeom>
              <a:solidFill>
                <a:srgbClr val="DE6A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6793508" y="2933700"/>
              <a:ext cx="3658111" cy="3801005"/>
              <a:chOff x="6751411" y="2437091"/>
              <a:chExt cx="3658111" cy="3801005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1411" y="2437091"/>
                <a:ext cx="3658111" cy="3801005"/>
              </a:xfrm>
              <a:prstGeom prst="rect">
                <a:avLst/>
              </a:prstGeom>
            </p:spPr>
          </p:pic>
          <p:sp>
            <p:nvSpPr>
              <p:cNvPr id="20" name="Rectángulo 19"/>
              <p:cNvSpPr/>
              <p:nvPr/>
            </p:nvSpPr>
            <p:spPr>
              <a:xfrm>
                <a:off x="7762632" y="2519029"/>
                <a:ext cx="581850" cy="231368"/>
              </a:xfrm>
              <a:prstGeom prst="rect">
                <a:avLst/>
              </a:prstGeom>
              <a:solidFill>
                <a:srgbClr val="E1C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12623112" y="2933700"/>
              <a:ext cx="3762900" cy="4372585"/>
              <a:chOff x="12623739" y="2264604"/>
              <a:chExt cx="3762900" cy="4372585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23739" y="2264604"/>
                <a:ext cx="3762900" cy="4372585"/>
              </a:xfrm>
              <a:prstGeom prst="rect">
                <a:avLst/>
              </a:prstGeom>
            </p:spPr>
          </p:pic>
          <p:sp>
            <p:nvSpPr>
              <p:cNvPr id="21" name="Rectángulo 20"/>
              <p:cNvSpPr/>
              <p:nvPr/>
            </p:nvSpPr>
            <p:spPr>
              <a:xfrm>
                <a:off x="13563600" y="2312871"/>
                <a:ext cx="581850" cy="231368"/>
              </a:xfrm>
              <a:prstGeom prst="rect">
                <a:avLst/>
              </a:prstGeom>
              <a:solidFill>
                <a:srgbClr val="65B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  <p:grpSp>
        <p:nvGrpSpPr>
          <p:cNvPr id="27" name="Grupo 26"/>
          <p:cNvGrpSpPr/>
          <p:nvPr/>
        </p:nvGrpSpPr>
        <p:grpSpPr>
          <a:xfrm>
            <a:off x="4897768" y="7581900"/>
            <a:ext cx="7449590" cy="2463303"/>
            <a:chOff x="4823367" y="7480798"/>
            <a:chExt cx="7449590" cy="246330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3367" y="7886701"/>
              <a:ext cx="7449590" cy="2057400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6111776" y="7480798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8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978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647700"/>
            <a:ext cx="5268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Cirurgia Major Ambulatòria  HSAA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6922848" y="278368"/>
            <a:ext cx="5076000" cy="1295457"/>
            <a:chOff x="6922848" y="278368"/>
            <a:chExt cx="5076000" cy="129545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22848" y="345876"/>
              <a:ext cx="5076000" cy="1227949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10019629" y="278368"/>
              <a:ext cx="19244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37038" y="2143910"/>
            <a:ext cx="15849601" cy="894423"/>
            <a:chOff x="724674" y="2083240"/>
            <a:chExt cx="15849601" cy="89442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4674" y="2215662"/>
              <a:ext cx="15849601" cy="762001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2000709" y="2092853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705689" y="2139682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3338118" y="208324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062375" y="3420174"/>
            <a:ext cx="3448509" cy="3696070"/>
            <a:chOff x="1062375" y="3420174"/>
            <a:chExt cx="3448509" cy="369607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" t="1276"/>
            <a:stretch/>
          </p:blipFill>
          <p:spPr>
            <a:xfrm>
              <a:off x="1062375" y="3420174"/>
              <a:ext cx="3448509" cy="3696070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2057400" y="3518991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075098" y="3420174"/>
            <a:ext cx="3629532" cy="3625036"/>
            <a:chOff x="7075098" y="3420174"/>
            <a:chExt cx="3629532" cy="362503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9"/>
            <a:stretch/>
          </p:blipFill>
          <p:spPr>
            <a:xfrm>
              <a:off x="7075098" y="3420174"/>
              <a:ext cx="3629532" cy="3625036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7986653" y="3437846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2436491" y="3250751"/>
            <a:ext cx="3753374" cy="3724795"/>
            <a:chOff x="12436491" y="3250751"/>
            <a:chExt cx="3753374" cy="372479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6491" y="3250751"/>
              <a:ext cx="3753374" cy="3724795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3411200" y="3376287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257800" y="7596511"/>
            <a:ext cx="7582958" cy="2423790"/>
            <a:chOff x="5257800" y="7596511"/>
            <a:chExt cx="7582958" cy="242379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9"/>
            <a:stretch/>
          </p:blipFill>
          <p:spPr>
            <a:xfrm>
              <a:off x="5257800" y="7965843"/>
              <a:ext cx="7582958" cy="2054458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6533785" y="7596511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7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069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7772400" y="8267700"/>
            <a:ext cx="894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 smtClean="0"/>
              <a:t>Consorci Sanitari de l’Alt Penedès i Garraf</a:t>
            </a:r>
            <a:endParaRPr lang="ca-ES" sz="4000" b="1" dirty="0"/>
          </a:p>
        </p:txBody>
      </p:sp>
      <p:sp>
        <p:nvSpPr>
          <p:cNvPr id="5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793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647700"/>
            <a:ext cx="4849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Diagnòstic per la imatge CSAPG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3707" y="323228"/>
            <a:ext cx="5076000" cy="122771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727243" y="248899"/>
            <a:ext cx="1924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62A6E4"/>
                </a:solidFill>
              </a:rPr>
              <a:t>Total respostes      </a:t>
            </a:r>
            <a:endParaRPr lang="ca-ES" b="1" dirty="0">
              <a:solidFill>
                <a:srgbClr val="62A6E4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38200" y="1876855"/>
            <a:ext cx="15156390" cy="828245"/>
            <a:chOff x="838200" y="1876855"/>
            <a:chExt cx="15156390" cy="82824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2023217"/>
              <a:ext cx="15156390" cy="681883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1600200" y="1876855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543800" y="1876855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3030200" y="1876855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163839" y="2982922"/>
            <a:ext cx="3581400" cy="3064471"/>
            <a:chOff x="1163839" y="2952122"/>
            <a:chExt cx="3581400" cy="306447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0" r="2351" b="1"/>
            <a:stretch/>
          </p:blipFill>
          <p:spPr>
            <a:xfrm>
              <a:off x="1163839" y="2952122"/>
              <a:ext cx="3581400" cy="3064471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2277971" y="3026126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789544" y="2982922"/>
            <a:ext cx="3658111" cy="2829320"/>
            <a:chOff x="6789544" y="2918538"/>
            <a:chExt cx="3658111" cy="282932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544" y="2918538"/>
              <a:ext cx="3658111" cy="2829320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7792313" y="3009900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2604686" y="2982922"/>
            <a:ext cx="3781953" cy="3151178"/>
            <a:chOff x="12604686" y="2952122"/>
            <a:chExt cx="3781953" cy="3151178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4"/>
            <a:stretch/>
          </p:blipFill>
          <p:spPr>
            <a:xfrm>
              <a:off x="12604686" y="2952122"/>
              <a:ext cx="3781953" cy="3151178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3639800" y="2958174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960997" y="6834517"/>
            <a:ext cx="7315201" cy="2426732"/>
            <a:chOff x="4960997" y="6834517"/>
            <a:chExt cx="7315201" cy="242673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0997" y="7203849"/>
              <a:ext cx="7315201" cy="2057400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6262520" y="6834517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6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911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800100"/>
            <a:ext cx="3278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 smtClean="0"/>
              <a:t>Rehabilitació CSAPG</a:t>
            </a:r>
            <a:endParaRPr lang="ca-ES" dirty="0"/>
          </a:p>
        </p:txBody>
      </p:sp>
      <p:grpSp>
        <p:nvGrpSpPr>
          <p:cNvPr id="5" name="Grupo 4"/>
          <p:cNvGrpSpPr/>
          <p:nvPr/>
        </p:nvGrpSpPr>
        <p:grpSpPr>
          <a:xfrm>
            <a:off x="6269828" y="493751"/>
            <a:ext cx="5076000" cy="1276134"/>
            <a:chOff x="6002963" y="430768"/>
            <a:chExt cx="5076000" cy="127613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02963" y="437901"/>
              <a:ext cx="5076000" cy="1269001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9117609" y="430768"/>
              <a:ext cx="19244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838200" y="2095500"/>
            <a:ext cx="15322048" cy="848276"/>
            <a:chOff x="838200" y="2095500"/>
            <a:chExt cx="15322048" cy="848276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2181775"/>
              <a:ext cx="15322048" cy="762001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1828800" y="209550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772400" y="209550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3258800" y="209550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49086" y="3335486"/>
            <a:ext cx="4104000" cy="3882106"/>
            <a:chOff x="849086" y="3335486"/>
            <a:chExt cx="4104000" cy="3882106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1"/>
            <a:stretch/>
          </p:blipFill>
          <p:spPr>
            <a:xfrm>
              <a:off x="849086" y="3335486"/>
              <a:ext cx="4104000" cy="3882106"/>
            </a:xfrm>
            <a:prstGeom prst="rect">
              <a:avLst/>
            </a:prstGeom>
          </p:spPr>
        </p:pic>
        <p:sp>
          <p:nvSpPr>
            <p:cNvPr id="25" name="Rectángulo 24"/>
            <p:cNvSpPr/>
            <p:nvPr/>
          </p:nvSpPr>
          <p:spPr>
            <a:xfrm>
              <a:off x="2186345" y="3343692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463055" y="2988064"/>
            <a:ext cx="4104000" cy="4622314"/>
            <a:chOff x="6463055" y="2988064"/>
            <a:chExt cx="4104000" cy="4622314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055" y="2988064"/>
              <a:ext cx="4104000" cy="4622314"/>
            </a:xfrm>
            <a:prstGeom prst="rect">
              <a:avLst/>
            </a:prstGeom>
          </p:spPr>
        </p:pic>
        <p:sp>
          <p:nvSpPr>
            <p:cNvPr id="26" name="Rectángulo 25"/>
            <p:cNvSpPr/>
            <p:nvPr/>
          </p:nvSpPr>
          <p:spPr>
            <a:xfrm>
              <a:off x="7616663" y="3205651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1770901" y="2954342"/>
            <a:ext cx="4104000" cy="4630999"/>
            <a:chOff x="11770901" y="2954342"/>
            <a:chExt cx="4104000" cy="4630999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0901" y="2954342"/>
              <a:ext cx="4104000" cy="4630999"/>
            </a:xfrm>
            <a:prstGeom prst="rect">
              <a:avLst/>
            </a:prstGeom>
          </p:spPr>
        </p:pic>
        <p:sp>
          <p:nvSpPr>
            <p:cNvPr id="27" name="Rectángulo 26"/>
            <p:cNvSpPr/>
            <p:nvPr/>
          </p:nvSpPr>
          <p:spPr>
            <a:xfrm>
              <a:off x="12744139" y="3127297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927939" y="7802928"/>
            <a:ext cx="8305800" cy="2376211"/>
            <a:chOff x="3810000" y="7679703"/>
            <a:chExt cx="8305800" cy="2376211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10000" y="7962900"/>
              <a:ext cx="8305800" cy="2093014"/>
            </a:xfrm>
            <a:prstGeom prst="rect">
              <a:avLst/>
            </a:prstGeom>
          </p:spPr>
        </p:pic>
        <p:sp>
          <p:nvSpPr>
            <p:cNvPr id="28" name="CuadroTexto 27"/>
            <p:cNvSpPr txBox="1"/>
            <p:nvPr/>
          </p:nvSpPr>
          <p:spPr>
            <a:xfrm>
              <a:off x="6276359" y="7679703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9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062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9067800" y="8191500"/>
            <a:ext cx="7533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 smtClean="0"/>
              <a:t>Hospital Comarcal de l’Alt Penedès</a:t>
            </a:r>
            <a:endParaRPr lang="ca-ES" sz="4000" b="1" dirty="0"/>
          </a:p>
        </p:txBody>
      </p:sp>
      <p:sp>
        <p:nvSpPr>
          <p:cNvPr id="5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488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5910" y="710177"/>
            <a:ext cx="511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 smtClean="0"/>
              <a:t>Rehabilitació  domiciliària </a:t>
            </a:r>
            <a:r>
              <a:rPr lang="ca-ES" dirty="0"/>
              <a:t>CSAPG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010400" y="723900"/>
            <a:ext cx="5076000" cy="1359643"/>
            <a:chOff x="7010400" y="723900"/>
            <a:chExt cx="5076000" cy="135964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400" y="723900"/>
              <a:ext cx="5076000" cy="1359643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10058157" y="762000"/>
              <a:ext cx="20282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33400" y="2398497"/>
            <a:ext cx="15544800" cy="820633"/>
            <a:chOff x="533400" y="2398497"/>
            <a:chExt cx="15544800" cy="82063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400" y="2533330"/>
              <a:ext cx="15544800" cy="685800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1828800" y="2398497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772400" y="2398497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3258800" y="2398497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111891" y="3623584"/>
            <a:ext cx="4003744" cy="2152556"/>
            <a:chOff x="838200" y="3595382"/>
            <a:chExt cx="4003744" cy="215255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3595382"/>
              <a:ext cx="4003744" cy="2152556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2133600" y="3626951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637498" y="3382899"/>
            <a:ext cx="4205673" cy="3704479"/>
            <a:chOff x="6660163" y="3595382"/>
            <a:chExt cx="4205673" cy="3704479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163" y="3595382"/>
              <a:ext cx="4205673" cy="3704479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7841247" y="3746471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2367420" y="3533988"/>
            <a:ext cx="4249937" cy="2838909"/>
            <a:chOff x="12367420" y="3595382"/>
            <a:chExt cx="4249937" cy="283890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91" r="3746"/>
            <a:stretch/>
          </p:blipFill>
          <p:spPr>
            <a:xfrm>
              <a:off x="12367420" y="3595382"/>
              <a:ext cx="4249937" cy="2838909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13549133" y="3669330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113763" y="7642147"/>
            <a:ext cx="10212225" cy="2454353"/>
            <a:chOff x="3113763" y="7642147"/>
            <a:chExt cx="10212225" cy="245435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3763" y="7999505"/>
              <a:ext cx="10212225" cy="2096995"/>
            </a:xfrm>
            <a:prstGeom prst="rect">
              <a:avLst/>
            </a:prstGeom>
          </p:spPr>
        </p:pic>
        <p:sp>
          <p:nvSpPr>
            <p:cNvPr id="23" name="CuadroTexto 22"/>
            <p:cNvSpPr txBox="1"/>
            <p:nvPr/>
          </p:nvSpPr>
          <p:spPr>
            <a:xfrm>
              <a:off x="6776413" y="7642147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5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18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800100"/>
            <a:ext cx="494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Dispensació ambulatòria CSAPG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598050" y="615434"/>
            <a:ext cx="5086886" cy="1312521"/>
            <a:chOff x="6598050" y="615434"/>
            <a:chExt cx="5086886" cy="131252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98050" y="647701"/>
              <a:ext cx="5076000" cy="1280254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9656693" y="615434"/>
              <a:ext cx="20282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09600" y="2698716"/>
            <a:ext cx="15518391" cy="810052"/>
            <a:chOff x="609600" y="2698716"/>
            <a:chExt cx="15518391" cy="810052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" y="2729494"/>
              <a:ext cx="15518391" cy="779274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1752600" y="2698716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696200" y="2698716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3182600" y="2698716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066800" y="4248573"/>
            <a:ext cx="4291744" cy="1954441"/>
            <a:chOff x="1066800" y="4248573"/>
            <a:chExt cx="4291744" cy="195444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9"/>
            <a:stretch/>
          </p:blipFill>
          <p:spPr>
            <a:xfrm>
              <a:off x="1066800" y="4248573"/>
              <a:ext cx="4291744" cy="1954441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2440546" y="4310307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632884" y="4248573"/>
            <a:ext cx="4546856" cy="1873185"/>
            <a:chOff x="6632884" y="4248573"/>
            <a:chExt cx="4546856" cy="187318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15" r="3738"/>
            <a:stretch/>
          </p:blipFill>
          <p:spPr>
            <a:xfrm>
              <a:off x="6632884" y="4248573"/>
              <a:ext cx="4546856" cy="1873185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8001000" y="4310307"/>
              <a:ext cx="591728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2203216" y="4211334"/>
            <a:ext cx="4460579" cy="2028918"/>
            <a:chOff x="12203216" y="4211334"/>
            <a:chExt cx="4460579" cy="2028918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3216" y="4211334"/>
              <a:ext cx="4460579" cy="2028918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13411200" y="4259287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2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493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800100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 smtClean="0"/>
              <a:t>CAPI</a:t>
            </a:r>
            <a:endParaRPr lang="ca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172200" y="419100"/>
            <a:ext cx="5084709" cy="1316000"/>
            <a:chOff x="6172200" y="419100"/>
            <a:chExt cx="5084709" cy="1316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2200" y="419100"/>
              <a:ext cx="5076000" cy="1316000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9228666" y="430768"/>
              <a:ext cx="20282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452481" y="7759031"/>
            <a:ext cx="7544853" cy="2502932"/>
            <a:chOff x="4421544" y="8126968"/>
            <a:chExt cx="7544853" cy="250293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1544" y="8496300"/>
              <a:ext cx="7544853" cy="2133600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6544752" y="8126968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064143" y="1878038"/>
            <a:ext cx="14299020" cy="854015"/>
            <a:chOff x="1145035" y="2230322"/>
            <a:chExt cx="14299020" cy="85401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5035" y="2322336"/>
              <a:ext cx="14299020" cy="762001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371600" y="2230322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315200" y="2230322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2801600" y="2230322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01189" y="2732053"/>
            <a:ext cx="4068666" cy="5011041"/>
            <a:chOff x="801189" y="2732053"/>
            <a:chExt cx="4068666" cy="501104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189" y="2732053"/>
              <a:ext cx="4068666" cy="5011041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990383" y="2903899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574436" y="2726337"/>
            <a:ext cx="3787490" cy="4773010"/>
            <a:chOff x="6574436" y="2726337"/>
            <a:chExt cx="3787490" cy="477301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436" y="2726337"/>
              <a:ext cx="3787490" cy="4773010"/>
            </a:xfrm>
            <a:prstGeom prst="rect">
              <a:avLst/>
            </a:prstGeom>
          </p:spPr>
        </p:pic>
        <p:sp>
          <p:nvSpPr>
            <p:cNvPr id="24" name="Rectángulo 23"/>
            <p:cNvSpPr/>
            <p:nvPr/>
          </p:nvSpPr>
          <p:spPr>
            <a:xfrm>
              <a:off x="7588171" y="2833864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2124952" y="2726337"/>
            <a:ext cx="3584368" cy="4612719"/>
            <a:chOff x="12124952" y="2726337"/>
            <a:chExt cx="3584368" cy="4612719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4952" y="2726337"/>
              <a:ext cx="3584368" cy="4612719"/>
            </a:xfrm>
            <a:prstGeom prst="rect">
              <a:avLst/>
            </a:prstGeom>
          </p:spPr>
        </p:pic>
        <p:sp>
          <p:nvSpPr>
            <p:cNvPr id="25" name="Rectángulo 24"/>
            <p:cNvSpPr/>
            <p:nvPr/>
          </p:nvSpPr>
          <p:spPr>
            <a:xfrm>
              <a:off x="13048301" y="2817535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7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429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2443" y="643089"/>
            <a:ext cx="635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Hospitalització atenció intermèdia CSAPG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646626" y="571501"/>
            <a:ext cx="5076000" cy="1344029"/>
            <a:chOff x="7646626" y="571501"/>
            <a:chExt cx="5076000" cy="134402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18" r="2550" b="6402"/>
            <a:stretch/>
          </p:blipFill>
          <p:spPr>
            <a:xfrm>
              <a:off x="7646626" y="571501"/>
              <a:ext cx="5076000" cy="1344029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10694383" y="598715"/>
              <a:ext cx="20282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30027" y="2042869"/>
            <a:ext cx="14622916" cy="849651"/>
            <a:chOff x="730027" y="2042869"/>
            <a:chExt cx="14622916" cy="849651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0027" y="2109346"/>
              <a:ext cx="14622916" cy="783174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990600" y="2042869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934200" y="2042869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2420600" y="2042869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08256" y="2945034"/>
            <a:ext cx="3496163" cy="5163271"/>
            <a:chOff x="708256" y="2945034"/>
            <a:chExt cx="3496163" cy="516327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56" y="2945034"/>
              <a:ext cx="3496163" cy="5163271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1828800" y="3023647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245772" y="2840061"/>
            <a:ext cx="3591426" cy="5077534"/>
            <a:chOff x="6245772" y="2840061"/>
            <a:chExt cx="3591426" cy="507753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772" y="2840061"/>
              <a:ext cx="3591426" cy="5077534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7215962" y="2958997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1658600" y="2858567"/>
            <a:ext cx="3877216" cy="5087060"/>
            <a:chOff x="11658600" y="2858567"/>
            <a:chExt cx="3877216" cy="508706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8600" y="2858567"/>
              <a:ext cx="3877216" cy="5087060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2722626" y="2945034"/>
              <a:ext cx="581850" cy="286466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733800" y="8091946"/>
            <a:ext cx="9383434" cy="2210744"/>
            <a:chOff x="3733800" y="8091946"/>
            <a:chExt cx="9383434" cy="2210744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33800" y="8245290"/>
              <a:ext cx="9383434" cy="2057400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7924800" y="8091946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7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426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800100"/>
            <a:ext cx="2241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 smtClean="0"/>
              <a:t>Diàlisi  CSAPG</a:t>
            </a:r>
            <a:endParaRPr lang="ca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019800" y="389913"/>
            <a:ext cx="5076000" cy="1343593"/>
            <a:chOff x="5603342" y="703070"/>
            <a:chExt cx="5076000" cy="134359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10" b="8350"/>
            <a:stretch/>
          </p:blipFill>
          <p:spPr>
            <a:xfrm>
              <a:off x="5603342" y="800100"/>
              <a:ext cx="5076000" cy="1246563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8651099" y="703070"/>
              <a:ext cx="20282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38200" y="2534287"/>
            <a:ext cx="14727705" cy="765266"/>
            <a:chOff x="851263" y="2795180"/>
            <a:chExt cx="14727705" cy="76526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1263" y="2798446"/>
              <a:ext cx="14727705" cy="762000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1123405" y="279518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067005" y="279518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2553405" y="279518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082039" y="3819794"/>
            <a:ext cx="3477110" cy="1724266"/>
            <a:chOff x="1082039" y="3819794"/>
            <a:chExt cx="3477110" cy="1724266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39" y="3819794"/>
              <a:ext cx="3477110" cy="1724266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2137953" y="3924300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501756" y="3823060"/>
            <a:ext cx="3648584" cy="1649359"/>
            <a:chOff x="6501756" y="3823060"/>
            <a:chExt cx="3648584" cy="1649359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5"/>
            <a:stretch/>
          </p:blipFill>
          <p:spPr>
            <a:xfrm>
              <a:off x="6501756" y="3823060"/>
              <a:ext cx="3648584" cy="1649359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7527193" y="3866740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1928006" y="3707666"/>
            <a:ext cx="3781953" cy="3200847"/>
            <a:chOff x="11928006" y="3707666"/>
            <a:chExt cx="3781953" cy="3200847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8006" y="3707666"/>
              <a:ext cx="3781953" cy="3200847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12986103" y="3823462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4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103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15350" y="333130"/>
            <a:ext cx="4114800" cy="1468630"/>
            <a:chOff x="6858001" y="703070"/>
            <a:chExt cx="4114800" cy="146863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58001" y="723900"/>
              <a:ext cx="4114800" cy="1447800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9231840" y="703070"/>
              <a:ext cx="17409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232138" y="283044"/>
            <a:ext cx="533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/>
              <a:t>Consolidat enquestes CSAPG 2025 </a:t>
            </a:r>
            <a:endParaRPr lang="ca-ES" sz="28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272574" y="2084744"/>
            <a:ext cx="16339517" cy="2838340"/>
            <a:chOff x="1575634" y="2891755"/>
            <a:chExt cx="16339517" cy="2838340"/>
          </a:xfrm>
        </p:grpSpPr>
        <p:grpSp>
          <p:nvGrpSpPr>
            <p:cNvPr id="7" name="Grupo 6"/>
            <p:cNvGrpSpPr/>
            <p:nvPr/>
          </p:nvGrpSpPr>
          <p:grpSpPr>
            <a:xfrm>
              <a:off x="1600200" y="3005482"/>
              <a:ext cx="16314951" cy="2724613"/>
              <a:chOff x="1295400" y="2462946"/>
              <a:chExt cx="16314951" cy="2724613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21" r="4854" b="9102"/>
              <a:stretch/>
            </p:blipFill>
            <p:spPr>
              <a:xfrm>
                <a:off x="1295400" y="2462946"/>
                <a:ext cx="16314951" cy="2724613"/>
              </a:xfrm>
              <a:prstGeom prst="rect">
                <a:avLst/>
              </a:prstGeom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7930940" y="4914900"/>
                <a:ext cx="71770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1000" dirty="0" smtClean="0"/>
                  <a:t>Enquestes</a:t>
                </a:r>
                <a:endParaRPr lang="ca-ES" sz="1000" dirty="0"/>
              </a:p>
            </p:txBody>
          </p:sp>
          <p:sp>
            <p:nvSpPr>
              <p:cNvPr id="16" name="CuadroTexto 15"/>
              <p:cNvSpPr txBox="1"/>
              <p:nvPr/>
            </p:nvSpPr>
            <p:spPr>
              <a:xfrm>
                <a:off x="8828315" y="4914900"/>
                <a:ext cx="7560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1000" dirty="0" smtClean="0"/>
                  <a:t>Respostes  </a:t>
                </a:r>
                <a:endParaRPr lang="ca-ES" sz="1000" dirty="0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9797896" y="4914900"/>
                <a:ext cx="1936904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sz="1000" dirty="0" smtClean="0"/>
                  <a:t>Taxa resposta</a:t>
                </a:r>
                <a:endParaRPr lang="ca-ES" sz="1000" dirty="0"/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1575634" y="2891755"/>
              <a:ext cx="17409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/>
                <a:t>Taxa Respostes</a:t>
              </a:r>
              <a:endParaRPr lang="ca-ES" b="1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393218" y="5046442"/>
            <a:ext cx="12746229" cy="2144270"/>
            <a:chOff x="2454083" y="5762194"/>
            <a:chExt cx="12746229" cy="214427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4083" y="5829300"/>
              <a:ext cx="12746229" cy="2077164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2819400" y="5762194"/>
              <a:ext cx="3539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/>
                <a:t>Respostes per categoria NPS</a:t>
              </a:r>
              <a:endParaRPr lang="ca-ES" b="1" dirty="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9448800" y="5802862"/>
              <a:ext cx="3539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/>
                <a:t>Respostes per puntuació (0-10)</a:t>
              </a:r>
              <a:endParaRPr lang="ca-ES" b="1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42941" y="7717069"/>
            <a:ext cx="16687800" cy="2569931"/>
            <a:chOff x="-43483" y="7505700"/>
            <a:chExt cx="16687800" cy="2569931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3483" y="7505700"/>
              <a:ext cx="16687800" cy="2569931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6858000" y="9767752"/>
              <a:ext cx="864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sz="1000" dirty="0" smtClean="0"/>
                <a:t>% detractors</a:t>
              </a:r>
              <a:endParaRPr lang="ca-ES" sz="1000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931909" y="9783141"/>
              <a:ext cx="6480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sz="900" dirty="0" smtClean="0"/>
                <a:t>% passius</a:t>
              </a:r>
              <a:endParaRPr lang="ca-ES" sz="900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8732413" y="9767752"/>
              <a:ext cx="864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sz="1000" dirty="0" smtClean="0"/>
                <a:t>% promotors</a:t>
              </a:r>
              <a:endParaRPr lang="ca-ES" sz="1000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9779726" y="9767752"/>
              <a:ext cx="864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sz="1000" dirty="0" smtClean="0"/>
                <a:t>NPS</a:t>
              </a:r>
              <a:endParaRPr lang="ca-ES" sz="1000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7536" y="7505700"/>
              <a:ext cx="35396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/>
                <a:t>Evolució NPS</a:t>
              </a:r>
              <a:endParaRPr lang="ca-ES" b="1" dirty="0"/>
            </a:p>
          </p:txBody>
        </p:sp>
      </p:grpSp>
      <p:sp>
        <p:nvSpPr>
          <p:cNvPr id="26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85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1616"/>
              </p:ext>
            </p:extLst>
          </p:nvPr>
        </p:nvGraphicFramePr>
        <p:xfrm>
          <a:off x="228601" y="568066"/>
          <a:ext cx="15646300" cy="832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2052">
                  <a:extLst>
                    <a:ext uri="{9D8B030D-6E8A-4147-A177-3AD203B41FA5}">
                      <a16:colId xmlns:a16="http://schemas.microsoft.com/office/drawing/2014/main" val="209497710"/>
                    </a:ext>
                  </a:extLst>
                </a:gridCol>
                <a:gridCol w="5908814">
                  <a:extLst>
                    <a:ext uri="{9D8B030D-6E8A-4147-A177-3AD203B41FA5}">
                      <a16:colId xmlns:a16="http://schemas.microsoft.com/office/drawing/2014/main" val="1737194833"/>
                    </a:ext>
                  </a:extLst>
                </a:gridCol>
                <a:gridCol w="5215434">
                  <a:extLst>
                    <a:ext uri="{9D8B030D-6E8A-4147-A177-3AD203B41FA5}">
                      <a16:colId xmlns:a16="http://schemas.microsoft.com/office/drawing/2014/main" val="2498932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1" dirty="0" smtClean="0"/>
                        <a:t>CSAPG 2025 </a:t>
                      </a:r>
                      <a:endParaRPr lang="ca-ES" dirty="0" smtClean="0"/>
                    </a:p>
                    <a:p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r>
                        <a:rPr lang="ca-E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Insatisfacció</a:t>
                      </a:r>
                      <a:endParaRPr lang="ca-E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a-E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Satisfacció</a:t>
                      </a:r>
                    </a:p>
                    <a:p>
                      <a:endParaRPr lang="ca-E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17452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a-ES" b="1" dirty="0" smtClean="0"/>
                        <a:t>Urgències</a:t>
                      </a:r>
                      <a:endParaRPr lang="ca-ES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Temps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espera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7134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No van solucionar el meu problema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Informació i el temps dedicat pel metge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4945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a-ES" b="1" dirty="0" smtClean="0"/>
                        <a:t>Consultes Externes</a:t>
                      </a:r>
                      <a:endParaRPr lang="ca-ES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Temps espera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per entrar a la visita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48778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Dificultat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per a aconseguir hora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La informació i el temps dedicat pel metge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718177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a-ES" b="1" dirty="0" smtClean="0"/>
                        <a:t>Diagnòstic per la imatge</a:t>
                      </a:r>
                      <a:endParaRPr lang="ca-ES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62901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Dificultat per contactar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amb el servei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Informació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49682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a-ES" b="1" dirty="0" smtClean="0"/>
                        <a:t>Hospitalització aguts</a:t>
                      </a:r>
                      <a:endParaRPr lang="ca-ES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Massa temps en llista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espera 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8364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El menjar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Informació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432649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a-ES" b="1" dirty="0" smtClean="0"/>
                        <a:t>Cirurgia Major Ambulatòria</a:t>
                      </a:r>
                      <a:endParaRPr lang="ca-ES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Massa temps en llista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espera </a:t>
                      </a:r>
                      <a:endParaRPr lang="ca-E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7169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Informació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725220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a-ES" b="1" dirty="0" smtClean="0"/>
                        <a:t>Rehabilitació ambulatòria i domiciliària</a:t>
                      </a:r>
                      <a:endParaRPr lang="ca-ES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Temps d’espera 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3632756"/>
                  </a:ext>
                </a:extLst>
              </a:tr>
              <a:tr h="298074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Informació poc clara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Informació 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10503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a-ES" b="1" dirty="0" smtClean="0"/>
                        <a:t>Atenció</a:t>
                      </a:r>
                      <a:r>
                        <a:rPr lang="ca-ES" b="1" baseline="0" dirty="0" smtClean="0"/>
                        <a:t> al part</a:t>
                      </a:r>
                      <a:endParaRPr lang="ca-ES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Manca de coordinació entre nivells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8610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Control del dolor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Seguiment del meu fill/a i informació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066927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a-ES" b="1" dirty="0" smtClean="0"/>
                        <a:t>CAPI</a:t>
                      </a:r>
                      <a:endParaRPr lang="ca-ES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Dificultat per concertar visita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06899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Informació i el temps dedicat pel metge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633025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a-ES" b="1" dirty="0" smtClean="0"/>
                        <a:t>Hospitalització atenció</a:t>
                      </a:r>
                      <a:r>
                        <a:rPr lang="ca-ES" b="1" baseline="0" dirty="0" smtClean="0"/>
                        <a:t> intermèdia</a:t>
                      </a:r>
                      <a:endParaRPr lang="ca-ES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El menjar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42058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Lentitud en atendre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les necessitats (trucades a infermeria)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Informació 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817459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a-ES" b="1" dirty="0" smtClean="0"/>
                        <a:t>Diàlisi</a:t>
                      </a:r>
                      <a:endParaRPr lang="ca-ES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Confort i instal·lacions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Tracte</a:t>
                      </a:r>
                      <a:r>
                        <a:rPr lang="ca-ES" baseline="0" dirty="0" smtClean="0">
                          <a:solidFill>
                            <a:schemeClr val="tx1"/>
                          </a:solidFill>
                        </a:rPr>
                        <a:t> rebut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6713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chemeClr val="tx1"/>
                          </a:solidFill>
                        </a:rPr>
                        <a:t>Informació </a:t>
                      </a:r>
                      <a:endParaRPr lang="ca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6157358"/>
                  </a:ext>
                </a:extLst>
              </a:tr>
            </a:tbl>
          </a:graphicData>
        </a:graphic>
      </p:graphicFrame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600" y="622458"/>
            <a:ext cx="720000" cy="77806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4400" y="695259"/>
            <a:ext cx="720000" cy="754286"/>
          </a:xfrm>
          <a:prstGeom prst="rect">
            <a:avLst/>
          </a:prstGeom>
        </p:spPr>
      </p:pic>
      <p:sp>
        <p:nvSpPr>
          <p:cNvPr id="7" name="Freeform 5"/>
          <p:cNvSpPr>
            <a:spLocks noChangeAspect="1"/>
          </p:cNvSpPr>
          <p:nvPr/>
        </p:nvSpPr>
        <p:spPr>
          <a:xfrm>
            <a:off x="16078200" y="266700"/>
            <a:ext cx="2145709" cy="371483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133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1470234" y="8267700"/>
            <a:ext cx="4404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 smtClean="0"/>
              <a:t>Enquestes PLAENSA</a:t>
            </a:r>
            <a:endParaRPr lang="ca-ES" sz="4000" b="1" dirty="0"/>
          </a:p>
        </p:txBody>
      </p:sp>
      <p:sp>
        <p:nvSpPr>
          <p:cNvPr id="5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275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46468" y="278732"/>
            <a:ext cx="1220635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Urgències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		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HRSC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7612624" y="217909"/>
            <a:ext cx="24467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Enquestes CSAPG</a:t>
            </a:r>
          </a:p>
          <a:p>
            <a:r>
              <a:rPr lang="ca-ES" sz="2000" b="1" dirty="0" smtClean="0"/>
              <a:t>n: 585</a:t>
            </a:r>
          </a:p>
          <a:p>
            <a:r>
              <a:rPr lang="ca-ES" sz="2000" b="1" dirty="0" smtClean="0"/>
              <a:t>NPS a setembre: 7,01</a:t>
            </a:r>
            <a:endParaRPr lang="ca-ES" sz="20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65634" y="1709971"/>
            <a:ext cx="2248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Enquesta PLAENSA </a:t>
            </a:r>
          </a:p>
          <a:p>
            <a:r>
              <a:rPr lang="ca-ES" sz="2000" b="1" dirty="0" smtClean="0"/>
              <a:t>n: 80</a:t>
            </a:r>
            <a:endParaRPr lang="ca-ES" sz="20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165634" y="2565712"/>
            <a:ext cx="5901266" cy="5549587"/>
            <a:chOff x="228600" y="2921356"/>
            <a:chExt cx="7201803" cy="632393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921356"/>
              <a:ext cx="7201803" cy="6323931"/>
            </a:xfrm>
            <a:prstGeom prst="rect">
              <a:avLst/>
            </a:prstGeom>
          </p:spPr>
        </p:pic>
        <p:sp>
          <p:nvSpPr>
            <p:cNvPr id="40" name="Elipse 39"/>
            <p:cNvSpPr/>
            <p:nvPr/>
          </p:nvSpPr>
          <p:spPr>
            <a:xfrm>
              <a:off x="4762500" y="4114800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Elipse 21"/>
            <p:cNvSpPr/>
            <p:nvPr/>
          </p:nvSpPr>
          <p:spPr>
            <a:xfrm>
              <a:off x="4762499" y="5048250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4743450" y="5537097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Elipse 20"/>
            <p:cNvSpPr/>
            <p:nvPr/>
          </p:nvSpPr>
          <p:spPr>
            <a:xfrm>
              <a:off x="4743449" y="6750363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4763050" y="7632279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4743448" y="8083931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42" y="217909"/>
            <a:ext cx="6176900" cy="32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42" y="3720506"/>
            <a:ext cx="6166957" cy="32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42" y="7048500"/>
            <a:ext cx="6171674" cy="3240000"/>
          </a:xfrm>
          <a:prstGeom prst="rect">
            <a:avLst/>
          </a:prstGeom>
        </p:spPr>
      </p:pic>
      <p:sp>
        <p:nvSpPr>
          <p:cNvPr id="18" name="Freeform 5"/>
          <p:cNvSpPr>
            <a:spLocks noChangeAspect="1"/>
          </p:cNvSpPr>
          <p:nvPr/>
        </p:nvSpPr>
        <p:spPr>
          <a:xfrm>
            <a:off x="15699051" y="165838"/>
            <a:ext cx="2526709" cy="437445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780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4800" y="220993"/>
            <a:ext cx="12206353" cy="52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Urgències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		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HSAA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545450" y="569100"/>
            <a:ext cx="2262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Enquesta CSAPG</a:t>
            </a:r>
          </a:p>
          <a:p>
            <a:r>
              <a:rPr lang="ca-ES" sz="2000" b="1" dirty="0" smtClean="0"/>
              <a:t>n: 389		</a:t>
            </a:r>
          </a:p>
          <a:p>
            <a:r>
              <a:rPr lang="ca-ES" sz="2000" b="1" dirty="0" smtClean="0"/>
              <a:t>NPS setembre: 14,4</a:t>
            </a:r>
            <a:endParaRPr lang="ca-ES" sz="20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04800" y="1371657"/>
            <a:ext cx="2191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Enquesta PLAENSA</a:t>
            </a:r>
          </a:p>
          <a:p>
            <a:r>
              <a:rPr lang="ca-ES" sz="2000" b="1" dirty="0" smtClean="0"/>
              <a:t>n: 80</a:t>
            </a:r>
            <a:endParaRPr lang="ca-ES" sz="2000" b="1" dirty="0"/>
          </a:p>
        </p:txBody>
      </p:sp>
      <p:grpSp>
        <p:nvGrpSpPr>
          <p:cNvPr id="34" name="Grupo 33"/>
          <p:cNvGrpSpPr/>
          <p:nvPr/>
        </p:nvGrpSpPr>
        <p:grpSpPr>
          <a:xfrm>
            <a:off x="250262" y="2400300"/>
            <a:ext cx="5791200" cy="5862158"/>
            <a:chOff x="76202" y="2552858"/>
            <a:chExt cx="7543505" cy="6624000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2" y="2552858"/>
              <a:ext cx="7543505" cy="6624000"/>
            </a:xfrm>
            <a:prstGeom prst="rect">
              <a:avLst/>
            </a:prstGeom>
          </p:spPr>
        </p:pic>
        <p:sp>
          <p:nvSpPr>
            <p:cNvPr id="6" name="Elipse 5"/>
            <p:cNvSpPr/>
            <p:nvPr/>
          </p:nvSpPr>
          <p:spPr>
            <a:xfrm>
              <a:off x="4800600" y="3086100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Elipse 22"/>
            <p:cNvSpPr/>
            <p:nvPr/>
          </p:nvSpPr>
          <p:spPr>
            <a:xfrm>
              <a:off x="4803160" y="3314700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4" name="Elipse 23"/>
            <p:cNvSpPr/>
            <p:nvPr/>
          </p:nvSpPr>
          <p:spPr>
            <a:xfrm>
              <a:off x="4820016" y="3822991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5" name="Elipse 24"/>
            <p:cNvSpPr/>
            <p:nvPr/>
          </p:nvSpPr>
          <p:spPr>
            <a:xfrm>
              <a:off x="4811309" y="4817557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4799594" y="7031920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4800599" y="3568973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4820016" y="4077264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4804553" y="4318717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4815616" y="4568137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4799594" y="5059010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4820015" y="8983895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1" name="Elipse 40"/>
            <p:cNvSpPr/>
            <p:nvPr/>
          </p:nvSpPr>
          <p:spPr>
            <a:xfrm>
              <a:off x="4820016" y="8724900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24" y="443914"/>
            <a:ext cx="6730986" cy="32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24" y="3711379"/>
            <a:ext cx="6730987" cy="32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24" y="6932700"/>
            <a:ext cx="6740478" cy="3240000"/>
          </a:xfrm>
          <a:prstGeom prst="rect">
            <a:avLst/>
          </a:prstGeom>
        </p:spPr>
      </p:pic>
      <p:sp>
        <p:nvSpPr>
          <p:cNvPr id="28" name="Freeform 5"/>
          <p:cNvSpPr>
            <a:spLocks noChangeAspect="1"/>
          </p:cNvSpPr>
          <p:nvPr/>
        </p:nvSpPr>
        <p:spPr>
          <a:xfrm>
            <a:off x="15882417" y="165108"/>
            <a:ext cx="2332194" cy="403769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886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7200" y="473319"/>
            <a:ext cx="2552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/>
              <a:t>Urgències HCAP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590027" y="417197"/>
            <a:ext cx="5940000" cy="1339421"/>
            <a:chOff x="5698714" y="386531"/>
            <a:chExt cx="5940000" cy="133942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2" b="9904"/>
            <a:stretch/>
          </p:blipFill>
          <p:spPr>
            <a:xfrm>
              <a:off x="5698714" y="419100"/>
              <a:ext cx="5940000" cy="1306852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9538971" y="386531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838200" y="2046967"/>
            <a:ext cx="15169870" cy="5219980"/>
            <a:chOff x="990600" y="1750874"/>
            <a:chExt cx="15169870" cy="5219980"/>
          </a:xfrm>
        </p:grpSpPr>
        <p:grpSp>
          <p:nvGrpSpPr>
            <p:cNvPr id="12" name="Grupo 11"/>
            <p:cNvGrpSpPr/>
            <p:nvPr/>
          </p:nvGrpSpPr>
          <p:grpSpPr>
            <a:xfrm>
              <a:off x="990600" y="1750874"/>
              <a:ext cx="14746758" cy="819600"/>
              <a:chOff x="893394" y="1763931"/>
              <a:chExt cx="14746758" cy="819600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3394" y="1821531"/>
                <a:ext cx="14746758" cy="762000"/>
              </a:xfrm>
              <a:prstGeom prst="rect">
                <a:avLst/>
              </a:prstGeom>
            </p:spPr>
          </p:pic>
          <p:sp>
            <p:nvSpPr>
              <p:cNvPr id="16" name="CuadroTexto 15"/>
              <p:cNvSpPr txBox="1"/>
              <p:nvPr/>
            </p:nvSpPr>
            <p:spPr>
              <a:xfrm>
                <a:off x="1447800" y="1785720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b="1" dirty="0" smtClean="0">
                    <a:solidFill>
                      <a:srgbClr val="62A6E4"/>
                    </a:solidFill>
                  </a:rPr>
                  <a:t>Motius detractors</a:t>
                </a:r>
                <a:endParaRPr lang="ca-ES" b="1" dirty="0">
                  <a:solidFill>
                    <a:srgbClr val="62A6E4"/>
                  </a:solidFill>
                </a:endParaRPr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7276173" y="1796634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b="1" dirty="0" smtClean="0">
                    <a:solidFill>
                      <a:srgbClr val="62A6E4"/>
                    </a:solidFill>
                  </a:rPr>
                  <a:t>Motius passius</a:t>
                </a:r>
                <a:endParaRPr lang="ca-ES" b="1" dirty="0">
                  <a:solidFill>
                    <a:srgbClr val="62A6E4"/>
                  </a:solidFill>
                </a:endParaRPr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12802628" y="1763931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b="1" dirty="0" smtClean="0">
                    <a:solidFill>
                      <a:srgbClr val="62A6E4"/>
                    </a:solidFill>
                  </a:rPr>
                  <a:t>Motius promotors</a:t>
                </a:r>
                <a:endParaRPr lang="ca-ES" b="1" dirty="0">
                  <a:solidFill>
                    <a:srgbClr val="62A6E4"/>
                  </a:solidFill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1106423" y="2607816"/>
              <a:ext cx="3630344" cy="4124880"/>
              <a:chOff x="1106423" y="2607816"/>
              <a:chExt cx="3630344" cy="4124880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7" r="6367"/>
              <a:stretch/>
            </p:blipFill>
            <p:spPr>
              <a:xfrm>
                <a:off x="1106423" y="2607816"/>
                <a:ext cx="3630344" cy="4124880"/>
              </a:xfrm>
              <a:prstGeom prst="rect">
                <a:avLst/>
              </a:prstGeom>
            </p:spPr>
          </p:pic>
          <p:sp>
            <p:nvSpPr>
              <p:cNvPr id="19" name="Rectángulo 18"/>
              <p:cNvSpPr/>
              <p:nvPr/>
            </p:nvSpPr>
            <p:spPr>
              <a:xfrm>
                <a:off x="2237550" y="2657986"/>
                <a:ext cx="581850" cy="231368"/>
              </a:xfrm>
              <a:prstGeom prst="rect">
                <a:avLst/>
              </a:prstGeom>
              <a:solidFill>
                <a:srgbClr val="DE6A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6702059" y="2607816"/>
              <a:ext cx="3667637" cy="3762900"/>
              <a:chOff x="6702059" y="2607816"/>
              <a:chExt cx="3667637" cy="3762900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2059" y="2607816"/>
                <a:ext cx="3667637" cy="3762900"/>
              </a:xfrm>
              <a:prstGeom prst="rect">
                <a:avLst/>
              </a:prstGeom>
            </p:spPr>
          </p:pic>
          <p:sp>
            <p:nvSpPr>
              <p:cNvPr id="21" name="Rectángulo 20"/>
              <p:cNvSpPr/>
              <p:nvPr/>
            </p:nvSpPr>
            <p:spPr>
              <a:xfrm>
                <a:off x="7675207" y="2692975"/>
                <a:ext cx="581850" cy="231368"/>
              </a:xfrm>
              <a:prstGeom prst="rect">
                <a:avLst/>
              </a:prstGeom>
              <a:solidFill>
                <a:srgbClr val="E1C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12407096" y="2607816"/>
              <a:ext cx="3753374" cy="4363038"/>
              <a:chOff x="12407096" y="2607816"/>
              <a:chExt cx="3753374" cy="4363038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28"/>
              <a:stretch/>
            </p:blipFill>
            <p:spPr>
              <a:xfrm>
                <a:off x="12407096" y="2607816"/>
                <a:ext cx="3753374" cy="4363038"/>
              </a:xfrm>
              <a:prstGeom prst="rect">
                <a:avLst/>
              </a:prstGeom>
            </p:spPr>
          </p:pic>
          <p:sp>
            <p:nvSpPr>
              <p:cNvPr id="23" name="Rectángulo 22"/>
              <p:cNvSpPr/>
              <p:nvPr/>
            </p:nvSpPr>
            <p:spPr>
              <a:xfrm>
                <a:off x="13343111" y="2637607"/>
                <a:ext cx="581850" cy="231368"/>
              </a:xfrm>
              <a:prstGeom prst="rect">
                <a:avLst/>
              </a:prstGeom>
              <a:solidFill>
                <a:srgbClr val="65B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  <p:grpSp>
        <p:nvGrpSpPr>
          <p:cNvPr id="27" name="Grupo 26"/>
          <p:cNvGrpSpPr/>
          <p:nvPr/>
        </p:nvGrpSpPr>
        <p:grpSpPr>
          <a:xfrm>
            <a:off x="4475693" y="7307122"/>
            <a:ext cx="7544853" cy="2551165"/>
            <a:chOff x="4368771" y="7406599"/>
            <a:chExt cx="7544853" cy="255116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8771" y="7824164"/>
              <a:ext cx="7544853" cy="2133600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5483105" y="7406599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8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179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4800" y="433920"/>
            <a:ext cx="1220635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Urgències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		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HCAP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315200" y="436766"/>
            <a:ext cx="2392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Enquesta CSAPG</a:t>
            </a:r>
          </a:p>
          <a:p>
            <a:r>
              <a:rPr lang="ca-ES" sz="2000" b="1" dirty="0" smtClean="0"/>
              <a:t>n: 403		</a:t>
            </a:r>
          </a:p>
          <a:p>
            <a:r>
              <a:rPr lang="ca-ES" sz="2000" b="1" dirty="0" smtClean="0"/>
              <a:t>NPS setembre: 29,03</a:t>
            </a:r>
            <a:endParaRPr lang="ca-ES" sz="20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52847" y="1715749"/>
            <a:ext cx="2191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Enquesta PLAENSA</a:t>
            </a:r>
          </a:p>
          <a:p>
            <a:r>
              <a:rPr lang="ca-ES" sz="2000" b="1" dirty="0" smtClean="0"/>
              <a:t>n: 80</a:t>
            </a:r>
            <a:endParaRPr lang="ca-ES" sz="2000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152847" y="2525643"/>
            <a:ext cx="6171753" cy="6400800"/>
            <a:chOff x="144380" y="2530493"/>
            <a:chExt cx="7401410" cy="64992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0" y="2530493"/>
              <a:ext cx="7401410" cy="6499207"/>
            </a:xfrm>
            <a:prstGeom prst="rect">
              <a:avLst/>
            </a:prstGeom>
          </p:spPr>
        </p:pic>
        <p:sp>
          <p:nvSpPr>
            <p:cNvPr id="6" name="Elipse 5"/>
            <p:cNvSpPr/>
            <p:nvPr/>
          </p:nvSpPr>
          <p:spPr>
            <a:xfrm>
              <a:off x="4800600" y="3527013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24805"/>
            <a:ext cx="6730986" cy="32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752100"/>
            <a:ext cx="6745049" cy="32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893859"/>
            <a:ext cx="6740479" cy="3240000"/>
          </a:xfrm>
          <a:prstGeom prst="rect">
            <a:avLst/>
          </a:prstGeom>
        </p:spPr>
      </p:pic>
      <p:sp>
        <p:nvSpPr>
          <p:cNvPr id="13" name="Freeform 5"/>
          <p:cNvSpPr>
            <a:spLocks noChangeAspect="1"/>
          </p:cNvSpPr>
          <p:nvPr/>
        </p:nvSpPr>
        <p:spPr>
          <a:xfrm>
            <a:off x="15468600" y="223467"/>
            <a:ext cx="2701289" cy="46767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90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2819400" y="493514"/>
            <a:ext cx="12206353" cy="52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Hospitalització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 	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HCAP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627022" y="321248"/>
            <a:ext cx="2392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Enquesta CSAPG</a:t>
            </a:r>
          </a:p>
          <a:p>
            <a:r>
              <a:rPr lang="ca-ES" sz="2000" b="1" dirty="0" smtClean="0"/>
              <a:t>n: 63		</a:t>
            </a:r>
          </a:p>
          <a:p>
            <a:r>
              <a:rPr lang="ca-ES" sz="2000" b="1" dirty="0" smtClean="0"/>
              <a:t>NPS setembre: 57,14</a:t>
            </a:r>
            <a:endParaRPr lang="ca-ES" sz="20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76200" y="1790862"/>
            <a:ext cx="2191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Enquesta PLAENSA</a:t>
            </a:r>
          </a:p>
          <a:p>
            <a:r>
              <a:rPr lang="ca-ES" sz="2000" b="1" dirty="0" smtClean="0"/>
              <a:t>n: 80</a:t>
            </a:r>
            <a:endParaRPr lang="ca-ES" sz="2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28900"/>
            <a:ext cx="7205240" cy="571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84" y="829080"/>
            <a:ext cx="7214478" cy="26314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89" y="3460530"/>
            <a:ext cx="6730986" cy="32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89" y="6814979"/>
            <a:ext cx="6740479" cy="3240000"/>
          </a:xfrm>
          <a:prstGeom prst="rect">
            <a:avLst/>
          </a:prstGeom>
        </p:spPr>
      </p:pic>
      <p:sp>
        <p:nvSpPr>
          <p:cNvPr id="11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531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33400" y="462979"/>
            <a:ext cx="12206353" cy="522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Hospitalització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 	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HRSC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572503" y="216212"/>
            <a:ext cx="2392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Enquesta CSAPG</a:t>
            </a:r>
          </a:p>
          <a:p>
            <a:r>
              <a:rPr lang="ca-ES" sz="2000" b="1" dirty="0" smtClean="0"/>
              <a:t>n: 104		</a:t>
            </a:r>
          </a:p>
          <a:p>
            <a:r>
              <a:rPr lang="ca-ES" sz="2000" b="1" dirty="0" smtClean="0"/>
              <a:t>NPS setembre: 53,89</a:t>
            </a:r>
            <a:endParaRPr lang="ca-ES" sz="20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04800" y="1799057"/>
            <a:ext cx="2191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Enquesta PLAENSA</a:t>
            </a:r>
          </a:p>
          <a:p>
            <a:r>
              <a:rPr lang="ca-ES" sz="2000" b="1" dirty="0" smtClean="0"/>
              <a:t>n: 80</a:t>
            </a:r>
            <a:endParaRPr lang="ca-ES" sz="20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130156" y="2705100"/>
            <a:ext cx="7203378" cy="6253737"/>
            <a:chOff x="-40578" y="3058986"/>
            <a:chExt cx="7773921" cy="589985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78" y="3058986"/>
              <a:ext cx="7773921" cy="5899851"/>
            </a:xfrm>
            <a:prstGeom prst="rect">
              <a:avLst/>
            </a:prstGeom>
          </p:spPr>
        </p:pic>
        <p:sp>
          <p:nvSpPr>
            <p:cNvPr id="10" name="Elipse 9"/>
            <p:cNvSpPr/>
            <p:nvPr/>
          </p:nvSpPr>
          <p:spPr>
            <a:xfrm>
              <a:off x="4648200" y="3742571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Elipse 12"/>
            <p:cNvSpPr/>
            <p:nvPr/>
          </p:nvSpPr>
          <p:spPr>
            <a:xfrm>
              <a:off x="4648200" y="4000918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Elipse 13"/>
            <p:cNvSpPr/>
            <p:nvPr/>
          </p:nvSpPr>
          <p:spPr>
            <a:xfrm>
              <a:off x="4648199" y="5143500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" name="Elipse 14"/>
            <p:cNvSpPr/>
            <p:nvPr/>
          </p:nvSpPr>
          <p:spPr>
            <a:xfrm>
              <a:off x="4648199" y="5401847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Elipse 15"/>
            <p:cNvSpPr/>
            <p:nvPr/>
          </p:nvSpPr>
          <p:spPr>
            <a:xfrm>
              <a:off x="4648199" y="5627431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7" name="Elipse 16"/>
            <p:cNvSpPr/>
            <p:nvPr/>
          </p:nvSpPr>
          <p:spPr>
            <a:xfrm>
              <a:off x="4680045" y="6809203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8" name="Elipse 17"/>
            <p:cNvSpPr/>
            <p:nvPr/>
          </p:nvSpPr>
          <p:spPr>
            <a:xfrm>
              <a:off x="4680045" y="7025262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0" name="Elipse 19"/>
            <p:cNvSpPr/>
            <p:nvPr/>
          </p:nvSpPr>
          <p:spPr>
            <a:xfrm>
              <a:off x="4680044" y="7528615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Elipse 20"/>
            <p:cNvSpPr/>
            <p:nvPr/>
          </p:nvSpPr>
          <p:spPr>
            <a:xfrm>
              <a:off x="4688869" y="7981450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Elipse 21"/>
            <p:cNvSpPr/>
            <p:nvPr/>
          </p:nvSpPr>
          <p:spPr>
            <a:xfrm>
              <a:off x="4670520" y="8243726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4660294" y="8707915"/>
              <a:ext cx="134893" cy="151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12" y="80891"/>
            <a:ext cx="6730985" cy="32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12" y="3459723"/>
            <a:ext cx="6745049" cy="32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12" y="6838556"/>
            <a:ext cx="6740479" cy="3240000"/>
          </a:xfrm>
          <a:prstGeom prst="rect">
            <a:avLst/>
          </a:prstGeom>
        </p:spPr>
      </p:pic>
      <p:sp>
        <p:nvSpPr>
          <p:cNvPr id="24" name="Freeform 5"/>
          <p:cNvSpPr>
            <a:spLocks noChangeAspect="1"/>
          </p:cNvSpPr>
          <p:nvPr/>
        </p:nvSpPr>
        <p:spPr>
          <a:xfrm>
            <a:off x="15903525" y="216212"/>
            <a:ext cx="2200678" cy="3810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569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507594" y="8343900"/>
            <a:ext cx="5879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 smtClean="0"/>
              <a:t>Reclamacions i Agraïments</a:t>
            </a:r>
            <a:endParaRPr lang="ca-ES" sz="4000" b="1" dirty="0"/>
          </a:p>
        </p:txBody>
      </p:sp>
      <p:sp>
        <p:nvSpPr>
          <p:cNvPr id="5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438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610314" y="342900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 smtClean="0"/>
              <a:t>2025 </a:t>
            </a:r>
            <a:r>
              <a:rPr lang="en-US" sz="3600" dirty="0" err="1"/>
              <a:t>Reclamacions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Núm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. </a:t>
            </a:r>
            <a:r>
              <a:rPr lang="en-US" sz="3279" spc="327" dirty="0" err="1">
                <a:solidFill>
                  <a:srgbClr val="009BA9"/>
                </a:solidFill>
                <a:latin typeface="Open Sans Bold"/>
              </a:rPr>
              <a:t>r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eclamacions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centre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673478"/>
              </p:ext>
            </p:extLst>
          </p:nvPr>
        </p:nvGraphicFramePr>
        <p:xfrm>
          <a:off x="2743200" y="2063914"/>
          <a:ext cx="12039600" cy="795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108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66700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 smtClean="0"/>
              <a:t>2025 </a:t>
            </a:r>
            <a:r>
              <a:rPr lang="en-US" sz="3600" dirty="0" err="1" smtClean="0"/>
              <a:t>Reclamacions</a:t>
            </a:r>
            <a:r>
              <a:rPr lang="en-US" sz="3600" dirty="0" smtClean="0"/>
              <a:t> </a:t>
            </a:r>
            <a:r>
              <a:rPr lang="en-US" sz="3600" b="1" dirty="0" smtClean="0"/>
              <a:t>HCAP</a:t>
            </a:r>
            <a:endParaRPr lang="en-US" sz="3279" b="1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Núm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. </a:t>
            </a:r>
            <a:r>
              <a:rPr lang="en-US" sz="2400" spc="327" dirty="0" err="1">
                <a:solidFill>
                  <a:srgbClr val="009BA9"/>
                </a:solidFill>
                <a:latin typeface="Open Sans Bold"/>
              </a:rPr>
              <a:t>r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eclamacions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servei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motius</a:t>
            </a:r>
            <a:endParaRPr lang="en-US" sz="2400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22740036"/>
              </p:ext>
            </p:extLst>
          </p:nvPr>
        </p:nvGraphicFramePr>
        <p:xfrm>
          <a:off x="134379" y="1679277"/>
          <a:ext cx="7561822" cy="52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961823564"/>
              </p:ext>
            </p:extLst>
          </p:nvPr>
        </p:nvGraphicFramePr>
        <p:xfrm>
          <a:off x="8039886" y="5143500"/>
          <a:ext cx="84582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Llamada con línea 1 (barra de énfasis) 11"/>
          <p:cNvSpPr/>
          <p:nvPr/>
        </p:nvSpPr>
        <p:spPr>
          <a:xfrm>
            <a:off x="9372600" y="3686063"/>
            <a:ext cx="2667000" cy="762000"/>
          </a:xfrm>
          <a:prstGeom prst="accentCallout1">
            <a:avLst>
              <a:gd name="adj1" fmla="val 18750"/>
              <a:gd name="adj2" fmla="val -8333"/>
              <a:gd name="adj3" fmla="val 543747"/>
              <a:gd name="adj4" fmla="val -11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Insatisfacció assistència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Desacord amb el procés assistencial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3" name="Llamada con línea 1 (barra de énfasis) 12"/>
          <p:cNvSpPr/>
          <p:nvPr/>
        </p:nvSpPr>
        <p:spPr>
          <a:xfrm>
            <a:off x="14175254" y="1841470"/>
            <a:ext cx="2667000" cy="2225593"/>
          </a:xfrm>
          <a:prstGeom prst="accentCallout1">
            <a:avLst>
              <a:gd name="adj1" fmla="val 18750"/>
              <a:gd name="adj2" fmla="val -8333"/>
              <a:gd name="adj3" fmla="val 173550"/>
              <a:gd name="adj4" fmla="val -233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Temps de demora en llista d’espera (quirúrgica, consultes externes)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Temps espera a urgències</a:t>
            </a:r>
          </a:p>
          <a:p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9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744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66700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 smtClean="0"/>
              <a:t>2025 </a:t>
            </a:r>
            <a:r>
              <a:rPr lang="en-US" sz="3600" dirty="0" err="1" smtClean="0"/>
              <a:t>Reclamacions</a:t>
            </a:r>
            <a:r>
              <a:rPr lang="en-US" sz="3600" dirty="0" smtClean="0"/>
              <a:t> </a:t>
            </a:r>
            <a:r>
              <a:rPr lang="en-US" sz="3600" b="1" dirty="0" smtClean="0"/>
              <a:t>HRSC</a:t>
            </a:r>
            <a:endParaRPr lang="en-US" sz="3279" b="1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Núm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. </a:t>
            </a:r>
            <a:r>
              <a:rPr lang="en-US" sz="2400" spc="327" dirty="0" err="1">
                <a:solidFill>
                  <a:srgbClr val="009BA9"/>
                </a:solidFill>
                <a:latin typeface="Open Sans Bold"/>
              </a:rPr>
              <a:t>r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eclamacions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servei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motius</a:t>
            </a:r>
            <a:endParaRPr lang="en-US" sz="2400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12575472"/>
              </p:ext>
            </p:extLst>
          </p:nvPr>
        </p:nvGraphicFramePr>
        <p:xfrm>
          <a:off x="8039886" y="5143500"/>
          <a:ext cx="84582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lamada con línea 1 (barra de énfasis) 11"/>
          <p:cNvSpPr/>
          <p:nvPr/>
        </p:nvSpPr>
        <p:spPr>
          <a:xfrm>
            <a:off x="8915400" y="4084640"/>
            <a:ext cx="2667000" cy="762000"/>
          </a:xfrm>
          <a:prstGeom prst="accentCallout1">
            <a:avLst>
              <a:gd name="adj1" fmla="val 46178"/>
              <a:gd name="adj2" fmla="val -4415"/>
              <a:gd name="adj3" fmla="val 564286"/>
              <a:gd name="adj4" fmla="val 819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Insatisfacció assistència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Desacord amb el procés assistencial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3" name="Llamada con línea 1 (barra de énfasis) 12"/>
          <p:cNvSpPr/>
          <p:nvPr/>
        </p:nvSpPr>
        <p:spPr>
          <a:xfrm>
            <a:off x="13868400" y="2476500"/>
            <a:ext cx="2667000" cy="1209563"/>
          </a:xfrm>
          <a:prstGeom prst="accentCallout1">
            <a:avLst>
              <a:gd name="adj1" fmla="val 18750"/>
              <a:gd name="adj2" fmla="val -8333"/>
              <a:gd name="adj3" fmla="val 244591"/>
              <a:gd name="adj4" fmla="val 5717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Temps de demora en llista d’espera (quirúrgica, consultes externes)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Temps espera a urgències</a:t>
            </a:r>
          </a:p>
          <a:p>
            <a:endParaRPr lang="ca-ES" dirty="0">
              <a:solidFill>
                <a:schemeClr val="tx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17457996"/>
              </p:ext>
            </p:extLst>
          </p:nvPr>
        </p:nvGraphicFramePr>
        <p:xfrm>
          <a:off x="140666" y="2781300"/>
          <a:ext cx="7561822" cy="52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33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66700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 smtClean="0"/>
              <a:t>2025 </a:t>
            </a:r>
            <a:r>
              <a:rPr lang="en-US" sz="3600" dirty="0" err="1" smtClean="0"/>
              <a:t>Reclamacions</a:t>
            </a:r>
            <a:r>
              <a:rPr lang="en-US" sz="3600" dirty="0" smtClean="0"/>
              <a:t> </a:t>
            </a:r>
            <a:r>
              <a:rPr lang="en-US" sz="3600" b="1" dirty="0" smtClean="0"/>
              <a:t>HSAA</a:t>
            </a:r>
            <a:endParaRPr lang="en-US" sz="3279" b="1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Núm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. </a:t>
            </a:r>
            <a:r>
              <a:rPr lang="en-US" sz="2400" spc="327" dirty="0" err="1">
                <a:solidFill>
                  <a:srgbClr val="009BA9"/>
                </a:solidFill>
                <a:latin typeface="Open Sans Bold"/>
              </a:rPr>
              <a:t>r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eclamacions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servei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motius</a:t>
            </a:r>
            <a:endParaRPr lang="en-US" sz="2400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870358469"/>
              </p:ext>
            </p:extLst>
          </p:nvPr>
        </p:nvGraphicFramePr>
        <p:xfrm>
          <a:off x="134379" y="1679277"/>
          <a:ext cx="7561822" cy="52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37466670"/>
              </p:ext>
            </p:extLst>
          </p:nvPr>
        </p:nvGraphicFramePr>
        <p:xfrm>
          <a:off x="8039886" y="5143500"/>
          <a:ext cx="84582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Llamada con línea 1 (barra de énfasis) 11"/>
          <p:cNvSpPr/>
          <p:nvPr/>
        </p:nvSpPr>
        <p:spPr>
          <a:xfrm>
            <a:off x="8915400" y="4084640"/>
            <a:ext cx="2667000" cy="762000"/>
          </a:xfrm>
          <a:prstGeom prst="accentCallout1">
            <a:avLst>
              <a:gd name="adj1" fmla="val 46178"/>
              <a:gd name="adj2" fmla="val -4415"/>
              <a:gd name="adj3" fmla="val 564286"/>
              <a:gd name="adj4" fmla="val 8198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Insatisfacció assistència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Desacord amb el procés assistencial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3" name="Llamada con línea 1 (barra de énfasis) 12"/>
          <p:cNvSpPr/>
          <p:nvPr/>
        </p:nvSpPr>
        <p:spPr>
          <a:xfrm>
            <a:off x="14175254" y="2857500"/>
            <a:ext cx="2667000" cy="1209563"/>
          </a:xfrm>
          <a:prstGeom prst="accentCallout1">
            <a:avLst>
              <a:gd name="adj1" fmla="val 18750"/>
              <a:gd name="adj2" fmla="val -8333"/>
              <a:gd name="adj3" fmla="val 221492"/>
              <a:gd name="adj4" fmla="val -37744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Temps de demora en llista d’espera (quirúrgica, consultes externes)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Temps espera a urgències</a:t>
            </a:r>
          </a:p>
          <a:p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9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537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52600" y="495300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 smtClean="0"/>
              <a:t>2025 </a:t>
            </a:r>
            <a:r>
              <a:rPr lang="en-US" sz="3600" dirty="0" err="1" smtClean="0"/>
              <a:t>Agraïments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Núm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.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agraïments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centre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377382"/>
              </p:ext>
            </p:extLst>
          </p:nvPr>
        </p:nvGraphicFramePr>
        <p:xfrm>
          <a:off x="1981200" y="2476500"/>
          <a:ext cx="12496800" cy="621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657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997480433"/>
              </p:ext>
            </p:extLst>
          </p:nvPr>
        </p:nvGraphicFramePr>
        <p:xfrm>
          <a:off x="533400" y="3086100"/>
          <a:ext cx="6858000" cy="525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83376" y="2247900"/>
            <a:ext cx="7772400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262"/>
              </a:lnSpc>
            </a:pPr>
            <a:r>
              <a:rPr lang="en-US" spc="327" dirty="0">
                <a:solidFill>
                  <a:srgbClr val="009BA9"/>
                </a:solidFill>
                <a:latin typeface="Open Sans Bold"/>
              </a:rPr>
              <a:t>Temps de </a:t>
            </a:r>
            <a:r>
              <a:rPr lang="en-US" spc="327" dirty="0" err="1">
                <a:solidFill>
                  <a:srgbClr val="009BA9"/>
                </a:solidFill>
                <a:latin typeface="Open Sans Bold"/>
              </a:rPr>
              <a:t>resposta</a:t>
            </a:r>
            <a:r>
              <a:rPr lang="en-US" spc="327" dirty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pc="327" dirty="0" err="1">
                <a:solidFill>
                  <a:srgbClr val="009BA9"/>
                </a:solidFill>
                <a:latin typeface="Open Sans Bold"/>
              </a:rPr>
              <a:t>tipus</a:t>
            </a:r>
            <a:r>
              <a:rPr lang="en-US" spc="327" dirty="0">
                <a:solidFill>
                  <a:srgbClr val="009BA9"/>
                </a:solidFill>
                <a:latin typeface="Open Sans Bold"/>
              </a:rPr>
              <a:t> de </a:t>
            </a:r>
            <a:r>
              <a:rPr lang="en-US" spc="327" dirty="0" err="1" smtClean="0">
                <a:solidFill>
                  <a:srgbClr val="009BA9"/>
                </a:solidFill>
                <a:latin typeface="Open Sans Bold"/>
              </a:rPr>
              <a:t>comunicació</a:t>
            </a:r>
            <a:endParaRPr lang="en-US" spc="327" dirty="0">
              <a:solidFill>
                <a:srgbClr val="009BA9"/>
              </a:solidFill>
              <a:latin typeface="Open Sans Bold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487651" y="2982311"/>
            <a:ext cx="9144000" cy="5655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4262"/>
              </a:lnSpc>
            </a:pPr>
            <a:r>
              <a:rPr lang="en-US" spc="327" dirty="0" smtClean="0">
                <a:solidFill>
                  <a:srgbClr val="009BA9"/>
                </a:solidFill>
                <a:latin typeface="Open Sans Bold"/>
              </a:rPr>
              <a:t>% </a:t>
            </a:r>
            <a:r>
              <a:rPr lang="en-US" spc="327" dirty="0">
                <a:solidFill>
                  <a:srgbClr val="009BA9"/>
                </a:solidFill>
                <a:latin typeface="Open Sans Bold"/>
              </a:rPr>
              <a:t>de </a:t>
            </a:r>
            <a:r>
              <a:rPr lang="en-US" spc="327" dirty="0" err="1" smtClean="0">
                <a:solidFill>
                  <a:srgbClr val="009BA9"/>
                </a:solidFill>
                <a:latin typeface="Open Sans Bold"/>
              </a:rPr>
              <a:t>comunicacions</a:t>
            </a:r>
            <a:r>
              <a:rPr lang="en-US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pc="327" dirty="0" err="1" smtClean="0">
                <a:solidFill>
                  <a:srgbClr val="009BA9"/>
                </a:solidFill>
                <a:latin typeface="Open Sans Bold"/>
              </a:rPr>
              <a:t>resoltes</a:t>
            </a:r>
            <a:endParaRPr lang="en-US" spc="327" dirty="0">
              <a:solidFill>
                <a:srgbClr val="009BA9"/>
              </a:solidFill>
              <a:latin typeface="Open Sans Bold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752600" y="495300"/>
            <a:ext cx="1220635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 smtClean="0"/>
              <a:t>2025 </a:t>
            </a:r>
            <a:r>
              <a:rPr lang="en-US" sz="3600" dirty="0" err="1" smtClean="0"/>
              <a:t>Reclamacions</a:t>
            </a:r>
            <a:r>
              <a:rPr lang="en-US" sz="3600" dirty="0" smtClean="0"/>
              <a:t>, </a:t>
            </a:r>
            <a:r>
              <a:rPr lang="en-US" sz="3600" dirty="0" err="1" smtClean="0"/>
              <a:t>suggeriments</a:t>
            </a:r>
            <a:r>
              <a:rPr lang="en-US" sz="3600" dirty="0" smtClean="0"/>
              <a:t>, </a:t>
            </a:r>
            <a:r>
              <a:rPr lang="en-US" sz="3600" dirty="0" err="1" smtClean="0"/>
              <a:t>agraïments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897794452"/>
              </p:ext>
            </p:extLst>
          </p:nvPr>
        </p:nvGraphicFramePr>
        <p:xfrm>
          <a:off x="8282721" y="3831276"/>
          <a:ext cx="84582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888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647700"/>
            <a:ext cx="3902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Consultes Externes HCAP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841310" y="306773"/>
            <a:ext cx="5112000" cy="1344489"/>
            <a:chOff x="5841310" y="306773"/>
            <a:chExt cx="5112000" cy="134448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41310" y="355861"/>
              <a:ext cx="5112000" cy="1295401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8894980" y="306773"/>
              <a:ext cx="19244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213880" y="1716425"/>
            <a:ext cx="14661021" cy="802747"/>
            <a:chOff x="1140597" y="2054753"/>
            <a:chExt cx="14661021" cy="80274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0597" y="2171700"/>
              <a:ext cx="14661021" cy="685800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1600200" y="2054753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305180" y="2101582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2972970" y="212770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391170" y="2636119"/>
            <a:ext cx="3551441" cy="4515491"/>
            <a:chOff x="1063407" y="3066332"/>
            <a:chExt cx="3551441" cy="451549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1660" r="833"/>
            <a:stretch/>
          </p:blipFill>
          <p:spPr>
            <a:xfrm>
              <a:off x="1063407" y="3066332"/>
              <a:ext cx="3551441" cy="4515491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2048145" y="3107280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980731" y="2579071"/>
            <a:ext cx="3610479" cy="4525006"/>
            <a:chOff x="6913429" y="2674696"/>
            <a:chExt cx="3610479" cy="4525006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429" y="2674696"/>
              <a:ext cx="3610479" cy="4525006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7960363" y="2805706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2652318" y="2589290"/>
            <a:ext cx="3734321" cy="4544059"/>
            <a:chOff x="13087009" y="2876128"/>
            <a:chExt cx="3734321" cy="4544059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009" y="2876128"/>
              <a:ext cx="3734321" cy="4544059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4097000" y="2961534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660989" y="7581900"/>
            <a:ext cx="7315201" cy="2438401"/>
            <a:chOff x="4660989" y="7581900"/>
            <a:chExt cx="7315201" cy="2438401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0989" y="7962900"/>
              <a:ext cx="7315201" cy="2057401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6186177" y="7581900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7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99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647700"/>
            <a:ext cx="417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Hospitalització aguts HCAP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6197166" y="341269"/>
            <a:ext cx="5076000" cy="1351525"/>
            <a:chOff x="6011843" y="329192"/>
            <a:chExt cx="5076000" cy="135152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11843" y="433982"/>
              <a:ext cx="5076000" cy="1246735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9118400" y="329192"/>
              <a:ext cx="19244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57200" y="2006681"/>
            <a:ext cx="15737496" cy="849047"/>
            <a:chOff x="457200" y="2086777"/>
            <a:chExt cx="15737496" cy="849047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200" y="2173824"/>
              <a:ext cx="15737496" cy="762000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1295400" y="2086777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000380" y="2133606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2668170" y="2159732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052815" y="2993338"/>
            <a:ext cx="3620005" cy="3893262"/>
            <a:chOff x="1055138" y="3272377"/>
            <a:chExt cx="3620005" cy="389326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5" b="-1"/>
            <a:stretch/>
          </p:blipFill>
          <p:spPr>
            <a:xfrm>
              <a:off x="1055138" y="3272377"/>
              <a:ext cx="3620005" cy="3893262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2207593" y="3357866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403025" y="2942775"/>
            <a:ext cx="3801005" cy="4182059"/>
            <a:chOff x="6834663" y="3052470"/>
            <a:chExt cx="3801005" cy="418205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63" y="3052470"/>
              <a:ext cx="3801005" cy="4182059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7796189" y="3140978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1934235" y="2864909"/>
            <a:ext cx="3762900" cy="4086795"/>
            <a:chOff x="11934235" y="2864909"/>
            <a:chExt cx="3762900" cy="408679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4235" y="2864909"/>
              <a:ext cx="3762900" cy="4086795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2969353" y="2972504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429169" y="7505700"/>
            <a:ext cx="7239001" cy="2502932"/>
            <a:chOff x="5486399" y="7441168"/>
            <a:chExt cx="7239001" cy="2502932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86399" y="7810500"/>
              <a:ext cx="7239001" cy="2133600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7000380" y="7441168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7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877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647700"/>
            <a:ext cx="5184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Cirurgia Major Ambulatòria</a:t>
            </a:r>
            <a:r>
              <a:rPr lang="ca-ES" dirty="0" smtClean="0"/>
              <a:t> </a:t>
            </a:r>
            <a:r>
              <a:rPr lang="ca-ES" dirty="0"/>
              <a:t>HCAP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943600" y="278368"/>
            <a:ext cx="5076000" cy="1299538"/>
            <a:chOff x="5943600" y="278368"/>
            <a:chExt cx="5076000" cy="129953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3600" y="342890"/>
              <a:ext cx="5076000" cy="1235016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8966693" y="278368"/>
              <a:ext cx="19244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34901" y="2006681"/>
            <a:ext cx="15240000" cy="815261"/>
            <a:chOff x="634901" y="2006681"/>
            <a:chExt cx="15240000" cy="81526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901" y="2059942"/>
              <a:ext cx="15240000" cy="762000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1295400" y="2006681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000380" y="2006681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2668170" y="2006681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94827" y="3149971"/>
            <a:ext cx="3516586" cy="3715279"/>
            <a:chOff x="894827" y="3149971"/>
            <a:chExt cx="3516586" cy="371527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" t="2010" b="-1"/>
            <a:stretch/>
          </p:blipFill>
          <p:spPr>
            <a:xfrm>
              <a:off x="894827" y="3149971"/>
              <a:ext cx="3516586" cy="3715279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1995075" y="3175363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781800" y="3162414"/>
            <a:ext cx="3705742" cy="3678777"/>
            <a:chOff x="6628729" y="3354751"/>
            <a:chExt cx="3705742" cy="3678777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8" b="1"/>
            <a:stretch/>
          </p:blipFill>
          <p:spPr>
            <a:xfrm>
              <a:off x="6628729" y="3354751"/>
              <a:ext cx="3705742" cy="3678777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7660585" y="3406617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12191694" y="3149971"/>
            <a:ext cx="3820109" cy="3677174"/>
            <a:chOff x="12085272" y="3149971"/>
            <a:chExt cx="3820109" cy="3677174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" t="2030"/>
            <a:stretch/>
          </p:blipFill>
          <p:spPr>
            <a:xfrm>
              <a:off x="12085272" y="3149971"/>
              <a:ext cx="3820109" cy="367717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3076920" y="3162414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410200" y="7379014"/>
            <a:ext cx="7620000" cy="2488886"/>
            <a:chOff x="5410200" y="7379014"/>
            <a:chExt cx="7620000" cy="248888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0200" y="7734300"/>
              <a:ext cx="7620000" cy="2133600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7086600" y="7379014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7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443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8200" y="800100"/>
            <a:ext cx="3277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Atenció al part HCAP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29" r="233" b="7569"/>
          <a:stretch/>
        </p:blipFill>
        <p:spPr>
          <a:xfrm>
            <a:off x="5867401" y="495299"/>
            <a:ext cx="5076000" cy="133579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915400" y="472742"/>
            <a:ext cx="1924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62A6E4"/>
                </a:solidFill>
              </a:rPr>
              <a:t>Total respostes      </a:t>
            </a:r>
            <a:endParaRPr lang="ca-ES" b="1" dirty="0">
              <a:solidFill>
                <a:srgbClr val="62A6E4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38200" y="2235026"/>
            <a:ext cx="15118285" cy="773447"/>
            <a:chOff x="838200" y="2235026"/>
            <a:chExt cx="15118285" cy="773447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2322672"/>
              <a:ext cx="15118285" cy="685801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1447800" y="2235026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detractors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152780" y="2235026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passius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2820570" y="2235026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Motius promotors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38200" y="3090248"/>
            <a:ext cx="3477110" cy="4534533"/>
            <a:chOff x="838200" y="3090248"/>
            <a:chExt cx="3477110" cy="453453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090248"/>
              <a:ext cx="3477110" cy="4534533"/>
            </a:xfrm>
            <a:prstGeom prst="rect">
              <a:avLst/>
            </a:prstGeom>
          </p:spPr>
        </p:pic>
        <p:sp>
          <p:nvSpPr>
            <p:cNvPr id="21" name="Rectángulo 20"/>
            <p:cNvSpPr/>
            <p:nvPr/>
          </p:nvSpPr>
          <p:spPr>
            <a:xfrm>
              <a:off x="1947869" y="3267231"/>
              <a:ext cx="581850" cy="231368"/>
            </a:xfrm>
            <a:prstGeom prst="rect">
              <a:avLst/>
            </a:prstGeom>
            <a:solidFill>
              <a:srgbClr val="DE6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411917" y="3095940"/>
            <a:ext cx="3696216" cy="3381847"/>
            <a:chOff x="6411917" y="3095940"/>
            <a:chExt cx="3696216" cy="3381847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917" y="3095940"/>
              <a:ext cx="3696216" cy="3381847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7494251" y="3229306"/>
              <a:ext cx="581850" cy="231368"/>
            </a:xfrm>
            <a:prstGeom prst="rect">
              <a:avLst/>
            </a:prstGeom>
            <a:solidFill>
              <a:srgbClr val="E1C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1958299" y="2971970"/>
            <a:ext cx="3705742" cy="4734586"/>
            <a:chOff x="11958299" y="2971970"/>
            <a:chExt cx="3705742" cy="4734586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8299" y="2971970"/>
              <a:ext cx="3705742" cy="4734586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2954000" y="3128202"/>
              <a:ext cx="581850" cy="231368"/>
            </a:xfrm>
            <a:prstGeom prst="rect">
              <a:avLst/>
            </a:prstGeom>
            <a:solidFill>
              <a:srgbClr val="65B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954725" y="7824537"/>
            <a:ext cx="8610600" cy="2293385"/>
            <a:chOff x="3954725" y="7824537"/>
            <a:chExt cx="8610600" cy="2293385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4725" y="8060522"/>
              <a:ext cx="8610600" cy="2057400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6858000" y="7824537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6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713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9906000" y="8191500"/>
            <a:ext cx="6704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 smtClean="0"/>
              <a:t>Hospital Residència Sant Camil</a:t>
            </a:r>
            <a:endParaRPr lang="ca-ES" sz="4000" b="1" dirty="0"/>
          </a:p>
        </p:txBody>
      </p:sp>
      <p:sp>
        <p:nvSpPr>
          <p:cNvPr id="5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109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2960" y="643401"/>
            <a:ext cx="2511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ca-ES" dirty="0"/>
              <a:t>Urgències HRSC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638800" y="503243"/>
            <a:ext cx="5105400" cy="1301460"/>
            <a:chOff x="5638800" y="489240"/>
            <a:chExt cx="5105400" cy="130146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8800" y="495300"/>
              <a:ext cx="5105400" cy="1295400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8726981" y="48924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Total respostes      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066800" y="2144805"/>
            <a:ext cx="15138510" cy="5256270"/>
            <a:chOff x="1257771" y="2138498"/>
            <a:chExt cx="15138510" cy="5256270"/>
          </a:xfrm>
        </p:grpSpPr>
        <p:grpSp>
          <p:nvGrpSpPr>
            <p:cNvPr id="7" name="Grupo 6"/>
            <p:cNvGrpSpPr/>
            <p:nvPr/>
          </p:nvGrpSpPr>
          <p:grpSpPr>
            <a:xfrm>
              <a:off x="1257771" y="2138498"/>
              <a:ext cx="14537179" cy="829286"/>
              <a:chOff x="1257771" y="2138498"/>
              <a:chExt cx="14537179" cy="829286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771" y="2205783"/>
                <a:ext cx="14537179" cy="762001"/>
              </a:xfrm>
              <a:prstGeom prst="rect">
                <a:avLst/>
              </a:prstGeom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1694524" y="2164624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b="1" dirty="0" smtClean="0">
                    <a:solidFill>
                      <a:srgbClr val="62A6E4"/>
                    </a:solidFill>
                  </a:rPr>
                  <a:t>Motius detractors</a:t>
                </a:r>
                <a:endParaRPr lang="ca-ES" b="1" dirty="0">
                  <a:solidFill>
                    <a:srgbClr val="62A6E4"/>
                  </a:solidFill>
                </a:endParaRPr>
              </a:p>
            </p:txBody>
          </p:sp>
          <p:sp>
            <p:nvSpPr>
              <p:cNvPr id="19" name="CuadroTexto 18"/>
              <p:cNvSpPr txBox="1"/>
              <p:nvPr/>
            </p:nvSpPr>
            <p:spPr>
              <a:xfrm>
                <a:off x="7255813" y="2138498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b="1" dirty="0" smtClean="0">
                    <a:solidFill>
                      <a:srgbClr val="62A6E4"/>
                    </a:solidFill>
                  </a:rPr>
                  <a:t>Motius passius</a:t>
                </a:r>
                <a:endParaRPr lang="ca-ES" b="1" dirty="0">
                  <a:solidFill>
                    <a:srgbClr val="62A6E4"/>
                  </a:solidFill>
                </a:endParaRPr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12923603" y="2164624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a-ES" b="1" dirty="0" smtClean="0">
                    <a:solidFill>
                      <a:srgbClr val="62A6E4"/>
                    </a:solidFill>
                  </a:rPr>
                  <a:t>Motius promotors</a:t>
                </a:r>
                <a:endParaRPr lang="ca-ES" b="1" dirty="0">
                  <a:solidFill>
                    <a:srgbClr val="62A6E4"/>
                  </a:solidFill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12496800" y="2984077"/>
              <a:ext cx="3899481" cy="4410691"/>
              <a:chOff x="12496800" y="3035069"/>
              <a:chExt cx="3899481" cy="4410691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5"/>
              <a:stretch/>
            </p:blipFill>
            <p:spPr>
              <a:xfrm>
                <a:off x="12496800" y="3035069"/>
                <a:ext cx="3899481" cy="4410691"/>
              </a:xfrm>
              <a:prstGeom prst="rect">
                <a:avLst/>
              </a:prstGeom>
            </p:spPr>
          </p:pic>
          <p:sp>
            <p:nvSpPr>
              <p:cNvPr id="21" name="Rectángulo 20"/>
              <p:cNvSpPr/>
              <p:nvPr/>
            </p:nvSpPr>
            <p:spPr>
              <a:xfrm>
                <a:off x="13521673" y="3097666"/>
                <a:ext cx="581850" cy="231368"/>
              </a:xfrm>
              <a:prstGeom prst="rect">
                <a:avLst/>
              </a:prstGeom>
              <a:solidFill>
                <a:srgbClr val="65BD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6543626" y="2984077"/>
              <a:ext cx="4016905" cy="4137342"/>
              <a:chOff x="4710076" y="4076700"/>
              <a:chExt cx="4016905" cy="4137342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" t="1069"/>
              <a:stretch/>
            </p:blipFill>
            <p:spPr>
              <a:xfrm>
                <a:off x="4710076" y="4076700"/>
                <a:ext cx="4016905" cy="4137342"/>
              </a:xfrm>
              <a:prstGeom prst="rect">
                <a:avLst/>
              </a:prstGeom>
            </p:spPr>
          </p:pic>
          <p:sp>
            <p:nvSpPr>
              <p:cNvPr id="22" name="Rectángulo 21"/>
              <p:cNvSpPr/>
              <p:nvPr/>
            </p:nvSpPr>
            <p:spPr>
              <a:xfrm>
                <a:off x="5823909" y="4156423"/>
                <a:ext cx="581850" cy="231368"/>
              </a:xfrm>
              <a:prstGeom prst="rect">
                <a:avLst/>
              </a:prstGeom>
              <a:solidFill>
                <a:srgbClr val="E1C2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1331941" y="2984077"/>
              <a:ext cx="3629532" cy="4182059"/>
              <a:chOff x="573798" y="4048312"/>
              <a:chExt cx="3629532" cy="4182059"/>
            </a:xfrm>
          </p:grpSpPr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798" y="4048312"/>
                <a:ext cx="3629532" cy="4182059"/>
              </a:xfrm>
              <a:prstGeom prst="rect">
                <a:avLst/>
              </a:prstGeom>
            </p:spPr>
          </p:pic>
          <p:sp>
            <p:nvSpPr>
              <p:cNvPr id="23" name="Rectángulo 22"/>
              <p:cNvSpPr/>
              <p:nvPr/>
            </p:nvSpPr>
            <p:spPr>
              <a:xfrm>
                <a:off x="1685211" y="4092581"/>
                <a:ext cx="581850" cy="231368"/>
              </a:xfrm>
              <a:prstGeom prst="rect">
                <a:avLst/>
              </a:prstGeom>
              <a:solidFill>
                <a:srgbClr val="DE6A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  <p:grpSp>
        <p:nvGrpSpPr>
          <p:cNvPr id="27" name="Grupo 26"/>
          <p:cNvGrpSpPr/>
          <p:nvPr/>
        </p:nvGrpSpPr>
        <p:grpSpPr>
          <a:xfrm>
            <a:off x="3547414" y="7480798"/>
            <a:ext cx="9288171" cy="2608662"/>
            <a:chOff x="3684038" y="7552230"/>
            <a:chExt cx="9288171" cy="260866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4038" y="8010245"/>
              <a:ext cx="9288171" cy="2150647"/>
            </a:xfrm>
            <a:prstGeom prst="rect">
              <a:avLst/>
            </a:prstGeom>
          </p:spPr>
        </p:pic>
        <p:sp>
          <p:nvSpPr>
            <p:cNvPr id="26" name="CuadroTexto 25"/>
            <p:cNvSpPr txBox="1"/>
            <p:nvPr/>
          </p:nvSpPr>
          <p:spPr>
            <a:xfrm>
              <a:off x="6248400" y="7552230"/>
              <a:ext cx="4712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a-ES" b="1" dirty="0" smtClean="0">
                  <a:solidFill>
                    <a:srgbClr val="62A6E4"/>
                  </a:solidFill>
                </a:rPr>
                <a:t>Va tenir la sensació d’estar en bones mans?</a:t>
              </a:r>
              <a:endParaRPr lang="ca-ES" b="1" dirty="0">
                <a:solidFill>
                  <a:srgbClr val="62A6E4"/>
                </a:solidFill>
              </a:endParaRPr>
            </a:p>
          </p:txBody>
        </p:sp>
      </p:grpSp>
      <p:sp>
        <p:nvSpPr>
          <p:cNvPr id="28" name="Freeform 5"/>
          <p:cNvSpPr>
            <a:spLocks noChangeAspect="1"/>
          </p:cNvSpPr>
          <p:nvPr/>
        </p:nvSpPr>
        <p:spPr>
          <a:xfrm>
            <a:off x="14262688" y="266700"/>
            <a:ext cx="3961221" cy="685800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02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851</Words>
  <Application>Microsoft Office PowerPoint</Application>
  <PresentationFormat>Personalizado</PresentationFormat>
  <Paragraphs>279</Paragraphs>
  <Slides>39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Open Sans Light</vt:lpstr>
      <vt:lpstr>Open Sans Bold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CORPORATIU</dc:title>
  <dc:creator>Irene Blasco Peruga</dc:creator>
  <cp:lastModifiedBy>Eduard Duran Robert</cp:lastModifiedBy>
  <cp:revision>119</cp:revision>
  <dcterms:created xsi:type="dcterms:W3CDTF">2006-08-16T00:00:00Z</dcterms:created>
  <dcterms:modified xsi:type="dcterms:W3CDTF">2026-01-22T07:34:53Z</dcterms:modified>
  <dc:identifier>DAGGsCcpa7s</dc:identifier>
</cp:coreProperties>
</file>