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4" r:id="rId4"/>
    <p:sldId id="267" r:id="rId5"/>
    <p:sldId id="275" r:id="rId6"/>
    <p:sldId id="278" r:id="rId7"/>
    <p:sldId id="280" r:id="rId8"/>
    <p:sldId id="265" r:id="rId9"/>
    <p:sldId id="274" r:id="rId10"/>
    <p:sldId id="276" r:id="rId11"/>
    <p:sldId id="279" r:id="rId12"/>
    <p:sldId id="281" r:id="rId13"/>
    <p:sldId id="266" r:id="rId14"/>
    <p:sldId id="277" r:id="rId15"/>
    <p:sldId id="268" r:id="rId16"/>
    <p:sldId id="269" r:id="rId17"/>
    <p:sldId id="270" r:id="rId18"/>
    <p:sldId id="271" r:id="rId19"/>
    <p:sldId id="272" r:id="rId20"/>
    <p:sldId id="273" r:id="rId21"/>
  </p:sldIdLst>
  <p:sldSz cx="18288000" cy="10287000"/>
  <p:notesSz cx="6858000" cy="9144000"/>
  <p:embeddedFontLst>
    <p:embeddedFont>
      <p:font typeface="Open Sans Light" panose="020B0604020202020204" charset="0"/>
      <p:regular r:id="rId24"/>
    </p:embeddedFont>
    <p:embeddedFont>
      <p:font typeface="Open Sans Bold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22" autoAdjust="0"/>
  </p:normalViewPr>
  <p:slideViewPr>
    <p:cSldViewPr>
      <p:cViewPr varScale="1">
        <p:scale>
          <a:sx n="73" d="100"/>
          <a:sy n="73" d="100"/>
        </p:scale>
        <p:origin x="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apg.cat\recursos\grups\Direccio\Seguiment_Pla_Estrategic\Indicadors%20CD._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apg.cat\recursos\grups\Direccio\Seguiment_Pla_Estrategic\Indicadors%20CD._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imon\Documents\Downloads\data%20(54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C4-4A0F-B158-CEA5E60E6E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C4-4A0F-B158-CEA5E60E6E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C4-4A0F-B158-CEA5E60E6E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C4-4A0F-B158-CEA5E60E6E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C4-4A0F-B158-CEA5E60E6E4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C4-4A0F-B158-CEA5E60E6E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0.0</c:formatCode>
                <c:ptCount val="6"/>
                <c:pt idx="0">
                  <c:v>69.056603773584911</c:v>
                </c:pt>
                <c:pt idx="1">
                  <c:v>21.132075471698112</c:v>
                </c:pt>
                <c:pt idx="2">
                  <c:v>6.0377358490566042</c:v>
                </c:pt>
                <c:pt idx="3">
                  <c:v>2.641509433962264</c:v>
                </c:pt>
                <c:pt idx="4">
                  <c:v>0.75471698113207553</c:v>
                </c:pt>
                <c:pt idx="5">
                  <c:v>0.37735849056603776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9C4-4A0F-B158-CEA5E60E6E4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Reclamacions_Agraïments!$B$2</c:f>
              <c:strCache>
                <c:ptCount val="1"/>
                <c:pt idx="0">
                  <c:v>HCAP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Reclamacions_Agraïments!$C$1:$N$1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Reclamacions_Agraïments!$C$2:$N$2</c:f>
              <c:numCache>
                <c:formatCode>General</c:formatCode>
                <c:ptCount val="12"/>
                <c:pt idx="0">
                  <c:v>26</c:v>
                </c:pt>
                <c:pt idx="1">
                  <c:v>23</c:v>
                </c:pt>
                <c:pt idx="2">
                  <c:v>40</c:v>
                </c:pt>
                <c:pt idx="3">
                  <c:v>46</c:v>
                </c:pt>
                <c:pt idx="4">
                  <c:v>33</c:v>
                </c:pt>
                <c:pt idx="5">
                  <c:v>43</c:v>
                </c:pt>
                <c:pt idx="6">
                  <c:v>34</c:v>
                </c:pt>
                <c:pt idx="7">
                  <c:v>31</c:v>
                </c:pt>
                <c:pt idx="8">
                  <c:v>42</c:v>
                </c:pt>
                <c:pt idx="9">
                  <c:v>51</c:v>
                </c:pt>
                <c:pt idx="10">
                  <c:v>43</c:v>
                </c:pt>
                <c:pt idx="1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C-4177-B0D9-C008131BCA8D}"/>
            </c:ext>
          </c:extLst>
        </c:ser>
        <c:ser>
          <c:idx val="1"/>
          <c:order val="1"/>
          <c:tx>
            <c:strRef>
              <c:f>Reclamacions_Agraïments!$B$3</c:f>
              <c:strCache>
                <c:ptCount val="1"/>
                <c:pt idx="0">
                  <c:v>HRSC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Reclamacions_Agraïments!$C$1:$N$1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Reclamacions_Agraïments!$C$3:$N$3</c:f>
              <c:numCache>
                <c:formatCode>General</c:formatCode>
                <c:ptCount val="12"/>
                <c:pt idx="0">
                  <c:v>90</c:v>
                </c:pt>
                <c:pt idx="1">
                  <c:v>83</c:v>
                </c:pt>
                <c:pt idx="2">
                  <c:v>82</c:v>
                </c:pt>
                <c:pt idx="3">
                  <c:v>80</c:v>
                </c:pt>
                <c:pt idx="4">
                  <c:v>81</c:v>
                </c:pt>
                <c:pt idx="5">
                  <c:v>71</c:v>
                </c:pt>
                <c:pt idx="6">
                  <c:v>110</c:v>
                </c:pt>
                <c:pt idx="7">
                  <c:v>67</c:v>
                </c:pt>
                <c:pt idx="8">
                  <c:v>80</c:v>
                </c:pt>
                <c:pt idx="9">
                  <c:v>72</c:v>
                </c:pt>
                <c:pt idx="10">
                  <c:v>95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C-4177-B0D9-C008131BCA8D}"/>
            </c:ext>
          </c:extLst>
        </c:ser>
        <c:ser>
          <c:idx val="2"/>
          <c:order val="2"/>
          <c:tx>
            <c:strRef>
              <c:f>Reclamacions_Agraïments!$B$4</c:f>
              <c:strCache>
                <c:ptCount val="1"/>
                <c:pt idx="0">
                  <c:v>HSAA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Reclamacions_Agraïments!$C$1:$N$1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Reclamacions_Agraïments!$C$4:$N$4</c:f>
              <c:numCache>
                <c:formatCode>General</c:formatCode>
                <c:ptCount val="12"/>
                <c:pt idx="0">
                  <c:v>25</c:v>
                </c:pt>
                <c:pt idx="1">
                  <c:v>24</c:v>
                </c:pt>
                <c:pt idx="2">
                  <c:v>16</c:v>
                </c:pt>
                <c:pt idx="3">
                  <c:v>23</c:v>
                </c:pt>
                <c:pt idx="4">
                  <c:v>22</c:v>
                </c:pt>
                <c:pt idx="5">
                  <c:v>15</c:v>
                </c:pt>
                <c:pt idx="6">
                  <c:v>39</c:v>
                </c:pt>
                <c:pt idx="7">
                  <c:v>18</c:v>
                </c:pt>
                <c:pt idx="8">
                  <c:v>23</c:v>
                </c:pt>
                <c:pt idx="9">
                  <c:v>10</c:v>
                </c:pt>
                <c:pt idx="10">
                  <c:v>17</c:v>
                </c:pt>
                <c:pt idx="1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C-4177-B0D9-C008131BCA8D}"/>
            </c:ext>
          </c:extLst>
        </c:ser>
        <c:ser>
          <c:idx val="3"/>
          <c:order val="3"/>
          <c:tx>
            <c:strRef>
              <c:f>Reclamacions_Agraïments!$B$6</c:f>
              <c:strCache>
                <c:ptCount val="1"/>
                <c:pt idx="0">
                  <c:v>CAPI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Reclamacions_Agraïments!$C$1:$N$1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Reclamacions_Agraïments!$C$5:$N$5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0C-4177-B0D9-C008131BCA8D}"/>
            </c:ext>
          </c:extLst>
        </c:ser>
        <c:ser>
          <c:idx val="4"/>
          <c:order val="4"/>
          <c:tx>
            <c:strRef>
              <c:f>Reclamacions_Agraïments!$B$5</c:f>
              <c:strCache>
                <c:ptCount val="1"/>
                <c:pt idx="0">
                  <c:v>CRHB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Reclamacions_Agraïments!$C$1:$N$1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Reclamacions_Agraïments!$C$6:$N$6</c:f>
              <c:numCache>
                <c:formatCode>General</c:formatCode>
                <c:ptCount val="12"/>
                <c:pt idx="0">
                  <c:v>6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  <c:pt idx="6">
                  <c:v>2</c:v>
                </c:pt>
                <c:pt idx="7">
                  <c:v>0</c:v>
                </c:pt>
                <c:pt idx="8">
                  <c:v>8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0C-4177-B0D9-C008131BCA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776105856"/>
        <c:axId val="776092128"/>
      </c:barChart>
      <c:catAx>
        <c:axId val="7761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092128"/>
        <c:crosses val="autoZero"/>
        <c:auto val="1"/>
        <c:lblAlgn val="ctr"/>
        <c:lblOffset val="100"/>
        <c:noMultiLvlLbl val="0"/>
      </c:catAx>
      <c:valAx>
        <c:axId val="7760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1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Admissions</c:v>
                </c:pt>
                <c:pt idx="1">
                  <c:v>Altres</c:v>
                </c:pt>
                <c:pt idx="2">
                  <c:v>Bloc obstètric</c:v>
                </c:pt>
                <c:pt idx="3">
                  <c:v>Bloc quirúrgic</c:v>
                </c:pt>
                <c:pt idx="4">
                  <c:v>Consultes externes</c:v>
                </c:pt>
                <c:pt idx="5">
                  <c:v>Hospital de dia i Diàlisi</c:v>
                </c:pt>
                <c:pt idx="6">
                  <c:v>Hospitalització</c:v>
                </c:pt>
                <c:pt idx="7">
                  <c:v>Rehabilitació</c:v>
                </c:pt>
                <c:pt idx="8">
                  <c:v>Servei Diagnòstic Imatge</c:v>
                </c:pt>
                <c:pt idx="9">
                  <c:v>Serveis generals</c:v>
                </c:pt>
                <c:pt idx="10">
                  <c:v>Transport sanitari</c:v>
                </c:pt>
                <c:pt idx="11">
                  <c:v>Urgències i UCI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7</c:v>
                </c:pt>
                <c:pt idx="1">
                  <c:v>25</c:v>
                </c:pt>
                <c:pt idx="2">
                  <c:v>2</c:v>
                </c:pt>
                <c:pt idx="3">
                  <c:v>101</c:v>
                </c:pt>
                <c:pt idx="4">
                  <c:v>173</c:v>
                </c:pt>
                <c:pt idx="5">
                  <c:v>2</c:v>
                </c:pt>
                <c:pt idx="6">
                  <c:v>16</c:v>
                </c:pt>
                <c:pt idx="7">
                  <c:v>9</c:v>
                </c:pt>
                <c:pt idx="8">
                  <c:v>16</c:v>
                </c:pt>
                <c:pt idx="9">
                  <c:v>3</c:v>
                </c:pt>
                <c:pt idx="10">
                  <c:v>3</c:v>
                </c:pt>
                <c:pt idx="1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AF1-9D0B-4DB9A673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Desacord amb l'assistència</c:v>
                </c:pt>
                <c:pt idx="1">
                  <c:v>Documentació</c:v>
                </c:pt>
                <c:pt idx="2">
                  <c:v>Hosteleria/Habitabilitat/Confort</c:v>
                </c:pt>
                <c:pt idx="3">
                  <c:v>Hoteleria / habitabilitat / confort</c:v>
                </c:pt>
                <c:pt idx="4">
                  <c:v>Informació</c:v>
                </c:pt>
                <c:pt idx="5">
                  <c:v>Organització i tràmits</c:v>
                </c:pt>
                <c:pt idx="6">
                  <c:v>Tracte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151</c:v>
                </c:pt>
                <c:pt idx="1">
                  <c:v>7</c:v>
                </c:pt>
                <c:pt idx="2">
                  <c:v>3</c:v>
                </c:pt>
                <c:pt idx="3">
                  <c:v>9</c:v>
                </c:pt>
                <c:pt idx="4">
                  <c:v>12</c:v>
                </c:pt>
                <c:pt idx="5">
                  <c:v>241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Admissions</c:v>
                </c:pt>
                <c:pt idx="1">
                  <c:v>Altres</c:v>
                </c:pt>
                <c:pt idx="2">
                  <c:v>Bloc obstètric</c:v>
                </c:pt>
                <c:pt idx="3">
                  <c:v>Bloc quirúrgic</c:v>
                </c:pt>
                <c:pt idx="4">
                  <c:v>Consultes externes</c:v>
                </c:pt>
                <c:pt idx="5">
                  <c:v>Hospital de dia i Diàlisi</c:v>
                </c:pt>
                <c:pt idx="6">
                  <c:v>Hospitalització</c:v>
                </c:pt>
                <c:pt idx="7">
                  <c:v>Servei Diagnòstic Imatge</c:v>
                </c:pt>
                <c:pt idx="8">
                  <c:v>Serveis generals</c:v>
                </c:pt>
                <c:pt idx="9">
                  <c:v>Transport sanitari</c:v>
                </c:pt>
                <c:pt idx="10">
                  <c:v>Urgències i UCI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12</c:v>
                </c:pt>
                <c:pt idx="1">
                  <c:v>18</c:v>
                </c:pt>
                <c:pt idx="2">
                  <c:v>4</c:v>
                </c:pt>
                <c:pt idx="3">
                  <c:v>291</c:v>
                </c:pt>
                <c:pt idx="4">
                  <c:v>310</c:v>
                </c:pt>
                <c:pt idx="5">
                  <c:v>2</c:v>
                </c:pt>
                <c:pt idx="6">
                  <c:v>54</c:v>
                </c:pt>
                <c:pt idx="7">
                  <c:v>13</c:v>
                </c:pt>
                <c:pt idx="8">
                  <c:v>12</c:v>
                </c:pt>
                <c:pt idx="9">
                  <c:v>1</c:v>
                </c:pt>
                <c:pt idx="10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AF1-9D0B-4DB9A673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Assistencial</c:v>
                </c:pt>
                <c:pt idx="1">
                  <c:v>Documentació</c:v>
                </c:pt>
                <c:pt idx="2">
                  <c:v>Hoteleria / habitabilitat / confort</c:v>
                </c:pt>
                <c:pt idx="3">
                  <c:v>Informació</c:v>
                </c:pt>
                <c:pt idx="4">
                  <c:v>Organització i tràmits</c:v>
                </c:pt>
                <c:pt idx="5">
                  <c:v>Tracte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113</c:v>
                </c:pt>
                <c:pt idx="1">
                  <c:v>7</c:v>
                </c:pt>
                <c:pt idx="2">
                  <c:v>28</c:v>
                </c:pt>
                <c:pt idx="3">
                  <c:v>42</c:v>
                </c:pt>
                <c:pt idx="4">
                  <c:v>768</c:v>
                </c:pt>
                <c:pt idx="5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72753449205666E-2"/>
          <c:y val="1.610453662439372E-2"/>
          <c:w val="0.92710512511407817"/>
          <c:h val="0.69416083393496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Admissions</c:v>
                </c:pt>
                <c:pt idx="1">
                  <c:v>Altres</c:v>
                </c:pt>
                <c:pt idx="2">
                  <c:v>Bloc quirúrgic</c:v>
                </c:pt>
                <c:pt idx="3">
                  <c:v>Consultes externes</c:v>
                </c:pt>
                <c:pt idx="4">
                  <c:v>Hospitalització</c:v>
                </c:pt>
                <c:pt idx="5">
                  <c:v>Rehabilitació</c:v>
                </c:pt>
                <c:pt idx="6">
                  <c:v>Servei Diagnòstic Imatge</c:v>
                </c:pt>
                <c:pt idx="7">
                  <c:v>Serveis generals</c:v>
                </c:pt>
                <c:pt idx="8">
                  <c:v>Urgències i UCI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</c:v>
                </c:pt>
                <c:pt idx="1">
                  <c:v>5</c:v>
                </c:pt>
                <c:pt idx="2">
                  <c:v>8</c:v>
                </c:pt>
                <c:pt idx="3">
                  <c:v>72</c:v>
                </c:pt>
                <c:pt idx="4">
                  <c:v>18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C-4AF1-9D0B-4DB9A6730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584591535"/>
        <c:axId val="1584594031"/>
      </c:barChart>
      <c:catAx>
        <c:axId val="158459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031"/>
        <c:crosses val="autoZero"/>
        <c:auto val="1"/>
        <c:lblAlgn val="ctr"/>
        <c:lblOffset val="100"/>
        <c:noMultiLvlLbl val="0"/>
      </c:catAx>
      <c:valAx>
        <c:axId val="15845940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Assistencial</c:v>
                </c:pt>
                <c:pt idx="1">
                  <c:v>Documentació</c:v>
                </c:pt>
                <c:pt idx="2">
                  <c:v>Hoteleria / habitabilitat / confort</c:v>
                </c:pt>
                <c:pt idx="3">
                  <c:v>Informació</c:v>
                </c:pt>
                <c:pt idx="4">
                  <c:v>Organització i tràmits</c:v>
                </c:pt>
                <c:pt idx="5">
                  <c:v>Tracte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38</c:v>
                </c:pt>
                <c:pt idx="1">
                  <c:v>1</c:v>
                </c:pt>
                <c:pt idx="2">
                  <c:v>3</c:v>
                </c:pt>
                <c:pt idx="3">
                  <c:v>12</c:v>
                </c:pt>
                <c:pt idx="4">
                  <c:v>187</c:v>
                </c:pt>
                <c:pt idx="5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AA-4478-BAE7-ED1A348A22F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Reclamacions_Agraïments!$B$37</c:f>
              <c:strCache>
                <c:ptCount val="1"/>
                <c:pt idx="0">
                  <c:v>HCAP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Reclamacions_Agraïments!$C$36:$N$36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Reclamacions_Agraïments!$C$37:$N$37</c:f>
              <c:numCache>
                <c:formatCode>General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5</c:v>
                </c:pt>
                <c:pt idx="10">
                  <c:v>3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2-4D57-8DB2-02B2621E29F4}"/>
            </c:ext>
          </c:extLst>
        </c:ser>
        <c:ser>
          <c:idx val="1"/>
          <c:order val="1"/>
          <c:tx>
            <c:strRef>
              <c:f>Reclamacions_Agraïments!$B$38</c:f>
              <c:strCache>
                <c:ptCount val="1"/>
                <c:pt idx="0">
                  <c:v>HRSC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Reclamacions_Agraïments!$C$36:$N$36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Reclamacions_Agraïments!$C$38:$N$38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7</c:v>
                </c:pt>
                <c:pt idx="4">
                  <c:v>5</c:v>
                </c:pt>
                <c:pt idx="5">
                  <c:v>8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2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2-4D57-8DB2-02B2621E29F4}"/>
            </c:ext>
          </c:extLst>
        </c:ser>
        <c:ser>
          <c:idx val="2"/>
          <c:order val="2"/>
          <c:tx>
            <c:strRef>
              <c:f>Reclamacions_Agraïments!$B$39</c:f>
              <c:strCache>
                <c:ptCount val="1"/>
                <c:pt idx="0">
                  <c:v>HSAA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Reclamacions_Agraïments!$C$36:$N$36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Reclamacions_Agraïments!$C$39:$M$39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42-4D57-8DB2-02B2621E29F4}"/>
            </c:ext>
          </c:extLst>
        </c:ser>
        <c:ser>
          <c:idx val="3"/>
          <c:order val="3"/>
          <c:tx>
            <c:strRef>
              <c:f>Reclamacions_Agraïments!$B$41</c:f>
              <c:strCache>
                <c:ptCount val="1"/>
                <c:pt idx="0">
                  <c:v>CAPI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Reclamacions_Agraïments!$C$36:$N$36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Reclamacions_Agraïments!$C$40:$N$40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42-4D57-8DB2-02B2621E29F4}"/>
            </c:ext>
          </c:extLst>
        </c:ser>
        <c:ser>
          <c:idx val="4"/>
          <c:order val="4"/>
          <c:tx>
            <c:strRef>
              <c:f>Reclamacions_Agraïments!$B$40</c:f>
              <c:strCache>
                <c:ptCount val="1"/>
                <c:pt idx="0">
                  <c:v>CRHB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Reclamacions_Agraïments!$C$36:$N$36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Reclamacions_Agraïments!$C$41:$N$41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42-4D57-8DB2-02B2621E29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100"/>
        <c:axId val="776105856"/>
        <c:axId val="776092128"/>
      </c:barChart>
      <c:catAx>
        <c:axId val="7761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092128"/>
        <c:crosses val="autoZero"/>
        <c:auto val="1"/>
        <c:lblAlgn val="ctr"/>
        <c:lblOffset val="100"/>
        <c:noMultiLvlLbl val="0"/>
      </c:catAx>
      <c:valAx>
        <c:axId val="7760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77610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Agraïment</c:v>
                </c:pt>
                <c:pt idx="1">
                  <c:v>Reclamació</c:v>
                </c:pt>
                <c:pt idx="2">
                  <c:v>Suggeriment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8.43</c:v>
                </c:pt>
                <c:pt idx="1">
                  <c:v>28.55</c:v>
                </c:pt>
                <c:pt idx="2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0-4C64-9DA6-99FEC3440D6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584589455"/>
        <c:axId val="1584594863"/>
      </c:barChart>
      <c:catAx>
        <c:axId val="158458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94863"/>
        <c:crosses val="autoZero"/>
        <c:auto val="1"/>
        <c:lblAlgn val="ctr"/>
        <c:lblOffset val="100"/>
        <c:noMultiLvlLbl val="0"/>
      </c:catAx>
      <c:valAx>
        <c:axId val="1584594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8458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 cmpd="sng" algn="ctr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gener</c:v>
                </c:pt>
                <c:pt idx="1">
                  <c:v>febrer</c:v>
                </c:pt>
                <c:pt idx="2">
                  <c:v>març</c:v>
                </c:pt>
                <c:pt idx="3">
                  <c:v>abril</c:v>
                </c:pt>
                <c:pt idx="4">
                  <c:v>maig</c:v>
                </c:pt>
                <c:pt idx="5">
                  <c:v>juny</c:v>
                </c:pt>
                <c:pt idx="6">
                  <c:v>juliol</c:v>
                </c:pt>
                <c:pt idx="7">
                  <c:v>agost</c:v>
                </c:pt>
                <c:pt idx="8">
                  <c:v>setembre</c:v>
                </c:pt>
                <c:pt idx="9">
                  <c:v>octubre</c:v>
                </c:pt>
                <c:pt idx="10">
                  <c:v>novembre</c:v>
                </c:pt>
                <c:pt idx="11">
                  <c:v>desembre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93.6</c:v>
                </c:pt>
                <c:pt idx="1">
                  <c:v>95.4</c:v>
                </c:pt>
                <c:pt idx="2">
                  <c:v>97.8</c:v>
                </c:pt>
                <c:pt idx="3">
                  <c:v>98.7</c:v>
                </c:pt>
                <c:pt idx="4">
                  <c:v>98.5</c:v>
                </c:pt>
                <c:pt idx="5">
                  <c:v>100</c:v>
                </c:pt>
                <c:pt idx="6">
                  <c:v>98.4</c:v>
                </c:pt>
                <c:pt idx="7">
                  <c:v>96.6</c:v>
                </c:pt>
                <c:pt idx="8">
                  <c:v>95.2</c:v>
                </c:pt>
                <c:pt idx="9">
                  <c:v>32.5</c:v>
                </c:pt>
                <c:pt idx="10">
                  <c:v>91.7</c:v>
                </c:pt>
                <c:pt idx="11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7E-4F0F-942F-7D81F06DBE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75753807"/>
        <c:axId val="1575766287"/>
      </c:lineChart>
      <c:catAx>
        <c:axId val="1575753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575766287"/>
        <c:crosses val="autoZero"/>
        <c:auto val="1"/>
        <c:lblAlgn val="ctr"/>
        <c:lblOffset val="100"/>
        <c:noMultiLvlLbl val="0"/>
      </c:catAx>
      <c:valAx>
        <c:axId val="1575766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75753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FE-469F-9443-9EC9E9E302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FE-469F-9443-9EC9E9E302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FE-469F-9443-9EC9E9E302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FE-469F-9443-9EC9E9E302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FE-469F-9443-9EC9E9E302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1FE-469F-9443-9EC9E9E302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1FE-469F-9443-9EC9E9E3029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D-481A-92AD-DC1C18F8F4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D-481A-92AD-DC1C18F8F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5D-481A-92AD-DC1C18F8F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5D-481A-92AD-DC1C18F8F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5D-481A-92AD-DC1C18F8F44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5D-481A-92AD-DC1C18F8F4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45D-481A-92AD-DC1C18F8F44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38-4188-B277-58D5E58A1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38-4188-B277-58D5E58A1F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38-4188-B277-58D5E58A1F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38-4188-B277-58D5E58A1F7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38-4188-B277-58D5E58A1F7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38-4188-B277-58D5E58A1F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38-4188-B277-58D5E58A1F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5E-45C7-B059-F646AE600D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5E-45C7-B059-F646AE600D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5E-45C7-B059-F646AE600D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5E-45C7-B059-F646AE600D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5E-45C7-B059-F646AE600D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5E-45C7-B059-F646AE600D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5E-45C7-B059-F646AE600DF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B8-4258-9E9E-AB88BA88D9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B8-4258-9E9E-AB88BA88D9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B8-4258-9E9E-AB88BA88D9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B8-4258-9E9E-AB88BA88D9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B8-4258-9E9E-AB88BA88D9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B8-4258-9E9E-AB88BA88D9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9B8-4258-9E9E-AB88BA88D98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6D-49E3-9893-59F1B37CCB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6D-49E3-9893-59F1B37CCB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6D-49E3-9893-59F1B37CCB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6D-49E3-9893-59F1B37CCB9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6D-49E3-9893-59F1B37CCB9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6D-49E3-9893-59F1B37CC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6D-49E3-9893-59F1B37CCB9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C9-452D-A480-BB0BC66E39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C9-452D-A480-BB0BC66E39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C9-452D-A480-BB0BC66E39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7C9-452D-A480-BB0BC66E392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7C9-452D-A480-BB0BC66E392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7C9-452D-A480-BB0BC66E39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C9-452D-A480-BB0BC66E392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b="1"/>
              <a:t> Va tenir la sensació d’estar en bones mans?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2B-4C8A-B949-FC66A3FF4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2B-4C8A-B949-FC66A3FF41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2B-4C8A-B949-FC66A3FF41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2B-4C8A-B949-FC66A3FF41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2B-4C8A-B949-FC66A3FF41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2B-4C8A-B949-FC66A3FF41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Sheet1!$A$16:$A$21</c:f>
              <c:strCache>
                <c:ptCount val="6"/>
                <c:pt idx="0">
                  <c:v>Sempre</c:v>
                </c:pt>
                <c:pt idx="1">
                  <c:v>Gairebé sempre</c:v>
                </c:pt>
                <c:pt idx="2">
                  <c:v>Sovint</c:v>
                </c:pt>
                <c:pt idx="3">
                  <c:v>Poques vegades</c:v>
                </c:pt>
                <c:pt idx="4">
                  <c:v>NS/NC (No sap/No contesta)</c:v>
                </c:pt>
                <c:pt idx="5">
                  <c:v>Mai o gairebé mai</c:v>
                </c:pt>
              </c:strCache>
            </c:strRef>
          </c:cat>
          <c:val>
            <c:numRef>
              <c:f>Sheet1!$B$16:$B$21</c:f>
              <c:numCache>
                <c:formatCode>General</c:formatCode>
                <c:ptCount val="6"/>
                <c:pt idx="0">
                  <c:v>835</c:v>
                </c:pt>
                <c:pt idx="1">
                  <c:v>305</c:v>
                </c:pt>
                <c:pt idx="2">
                  <c:v>123</c:v>
                </c:pt>
                <c:pt idx="3">
                  <c:v>44</c:v>
                </c:pt>
                <c:pt idx="4">
                  <c:v>24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2B-4C8A-B949-FC66A3FF41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0.02292</cdr:x>
      <cdr:y>0.02899</cdr:y>
    </cdr:from>
    <cdr:to>
      <cdr:x>0.97917</cdr:x>
      <cdr:y>0.02899</cdr:y>
    </cdr:to>
    <cdr:cxnSp macro="">
      <cdr:nvCxnSpPr>
        <cdr:cNvPr id="3" name="Conector recto 2"/>
        <cdr:cNvCxnSpPr/>
      </cdr:nvCxnSpPr>
      <cdr:spPr>
        <a:xfrm xmlns:a="http://schemas.openxmlformats.org/drawingml/2006/main">
          <a:off x="157195" y="152400"/>
          <a:ext cx="6557962" cy="0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C20D9-7588-4850-86EC-B23D322B8B15}" type="datetimeFigureOut">
              <a:rPr lang="ca-ES" smtClean="0"/>
              <a:t>19/2/2025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20F7-1884-4466-A4A4-26D542A5D00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34831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14161-1508-4FC5-9B05-550CD762EBCF}" type="datetimeFigureOut">
              <a:rPr lang="ca-ES" smtClean="0"/>
              <a:t>19/2/2025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49B-FE49-4479-A616-746F7C80062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1257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9336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675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2631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48163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43698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491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3049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3226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347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275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6971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020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501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912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210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49B-FE49-4479-A616-746F7C800620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280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16" name="Marcador de fech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Marcador de número de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382665" y="8768702"/>
            <a:ext cx="2136834" cy="189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5"/>
              </a:lnSpc>
            </a:pPr>
            <a:r>
              <a:rPr lang="en-US" sz="1246">
                <a:solidFill>
                  <a:srgbClr val="FFFFFF"/>
                </a:solidFill>
                <a:latin typeface="Open Sans Light"/>
              </a:rPr>
              <a:t>CENTRO DE SALUD LA MARINA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8207102"/>
            <a:ext cx="6071764" cy="1051198"/>
          </a:xfrm>
          <a:custGeom>
            <a:avLst/>
            <a:gdLst/>
            <a:ahLst/>
            <a:cxnLst/>
            <a:rect l="l" t="t" r="r" b="b"/>
            <a:pathLst>
              <a:path w="6071764" h="1051198">
                <a:moveTo>
                  <a:pt x="0" y="0"/>
                </a:moveTo>
                <a:lnTo>
                  <a:pt x="6071764" y="0"/>
                </a:lnTo>
                <a:lnTo>
                  <a:pt x="6071764" y="1051198"/>
                </a:lnTo>
                <a:lnTo>
                  <a:pt x="0" y="1051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76300"/>
            <a:ext cx="16660765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10"/>
              </a:lnSpc>
            </a:pPr>
            <a:r>
              <a:rPr lang="en-US" sz="8175" spc="-16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Informe</a:t>
            </a:r>
            <a:r>
              <a:rPr lang="en-US" sz="8175" spc="-16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 </a:t>
            </a:r>
            <a:r>
              <a:rPr lang="en-US" sz="8175" spc="-16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resultat</a:t>
            </a:r>
            <a:r>
              <a:rPr lang="en-US" sz="8175" spc="-16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 </a:t>
            </a:r>
            <a:r>
              <a:rPr lang="en-US" sz="8175" spc="-16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enquestes</a:t>
            </a:r>
            <a:r>
              <a:rPr lang="en-US" sz="8175" spc="-16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 de </a:t>
            </a:r>
            <a:r>
              <a:rPr lang="en-US" sz="8175" spc="-16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satisfacció</a:t>
            </a:r>
            <a:r>
              <a:rPr lang="en-US" sz="8175" spc="-16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 </a:t>
            </a:r>
            <a:r>
              <a:rPr lang="en-US" sz="8175" spc="-163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dels</a:t>
            </a:r>
            <a:r>
              <a:rPr lang="en-US" sz="8175" spc="-163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 </a:t>
            </a:r>
            <a:r>
              <a:rPr lang="en-US" sz="8175" spc="-163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usuaris</a:t>
            </a:r>
            <a:endParaRPr lang="en-US" sz="8175" spc="-163" dirty="0" smtClean="0">
              <a:solidFill>
                <a:schemeClr val="tx1">
                  <a:lumMod val="50000"/>
                  <a:lumOff val="50000"/>
                </a:schemeClr>
              </a:solidFill>
              <a:latin typeface="Open Sans Bold"/>
            </a:endParaRPr>
          </a:p>
          <a:p>
            <a:pPr algn="ctr">
              <a:lnSpc>
                <a:spcPts val="9810"/>
              </a:lnSpc>
            </a:pPr>
            <a:r>
              <a:rPr lang="en-US" sz="8175" spc="-16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en Sans Bold"/>
              </a:rPr>
              <a:t>CSAPG</a:t>
            </a:r>
            <a:endParaRPr lang="en-US" sz="8175" spc="-163" dirty="0">
              <a:solidFill>
                <a:schemeClr val="tx1">
                  <a:lumMod val="50000"/>
                  <a:lumOff val="50000"/>
                </a:schemeClr>
              </a:solidFill>
              <a:latin typeface="Open Sans Bold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838700"/>
            <a:ext cx="7562850" cy="504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Residència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Camil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80764"/>
              </p:ext>
            </p:extLst>
          </p:nvPr>
        </p:nvGraphicFramePr>
        <p:xfrm>
          <a:off x="5591984" y="3543300"/>
          <a:ext cx="5504422" cy="2451735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Millorar o controlar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8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11943"/>
              </p:ext>
            </p:extLst>
          </p:nvPr>
        </p:nvGraphicFramePr>
        <p:xfrm>
          <a:off x="11499668" y="3543300"/>
          <a:ext cx="5181600" cy="267462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en ser atès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aconseguir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gestió i control del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 (sala d'espera i box d'urgències)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41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687100"/>
              </p:ext>
            </p:extLst>
          </p:nvPr>
        </p:nvGraphicFramePr>
        <p:xfrm>
          <a:off x="200051" y="3553097"/>
          <a:ext cx="4960123" cy="2674620"/>
        </p:xfrm>
        <a:graphic>
          <a:graphicData uri="http://schemas.openxmlformats.org/drawingml/2006/table">
            <a:tbl>
              <a:tblPr/>
              <a:tblGrid>
                <a:gridCol w="4298772">
                  <a:extLst>
                    <a:ext uri="{9D8B030D-6E8A-4147-A177-3AD203B41FA5}">
                      <a16:colId xmlns:a16="http://schemas.microsoft.com/office/drawing/2014/main" val="496036713"/>
                    </a:ext>
                  </a:extLst>
                </a:gridCol>
                <a:gridCol w="661351">
                  <a:extLst>
                    <a:ext uri="{9D8B030D-6E8A-4147-A177-3AD203B41FA5}">
                      <a16:colId xmlns:a16="http://schemas.microsoft.com/office/drawing/2014/main" val="88065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Motiu-Detractors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1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39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0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1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10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65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controlar ni millorar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76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40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6191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196" r="1859" b="1"/>
          <a:stretch/>
        </p:blipFill>
        <p:spPr>
          <a:xfrm>
            <a:off x="3200400" y="1895362"/>
            <a:ext cx="10073824" cy="1347572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246583"/>
              </p:ext>
            </p:extLst>
          </p:nvPr>
        </p:nvGraphicFramePr>
        <p:xfrm>
          <a:off x="5791200" y="64389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2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Cirurgia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Major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Ambulatòria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Residència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Camil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626724"/>
              </p:ext>
            </p:extLst>
          </p:nvPr>
        </p:nvGraphicFramePr>
        <p:xfrm>
          <a:off x="5591984" y="3543300"/>
          <a:ext cx="5504422" cy="2228850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els temps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seguiment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control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després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facilitada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05215"/>
              </p:ext>
            </p:extLst>
          </p:nvPr>
        </p:nvGraphicFramePr>
        <p:xfrm>
          <a:off x="11499668" y="3543300"/>
          <a:ext cx="5181600" cy="222885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facilitada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seguiment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control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després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cap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66443"/>
              </p:ext>
            </p:extLst>
          </p:nvPr>
        </p:nvGraphicFramePr>
        <p:xfrm>
          <a:off x="200051" y="3553097"/>
          <a:ext cx="4960123" cy="2005965"/>
        </p:xfrm>
        <a:graphic>
          <a:graphicData uri="http://schemas.openxmlformats.org/drawingml/2006/table">
            <a:tbl>
              <a:tblPr/>
              <a:tblGrid>
                <a:gridCol w="4298772">
                  <a:extLst>
                    <a:ext uri="{9D8B030D-6E8A-4147-A177-3AD203B41FA5}">
                      <a16:colId xmlns:a16="http://schemas.microsoft.com/office/drawing/2014/main" val="496036713"/>
                    </a:ext>
                  </a:extLst>
                </a:gridCol>
                <a:gridCol w="661351">
                  <a:extLst>
                    <a:ext uri="{9D8B030D-6E8A-4147-A177-3AD203B41FA5}">
                      <a16:colId xmlns:a16="http://schemas.microsoft.com/office/drawing/2014/main" val="88065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Motiu-Detractors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temps a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1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39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0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seguiment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control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després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1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10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6191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928453"/>
            <a:ext cx="9240763" cy="1161185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79094"/>
              </p:ext>
            </p:extLst>
          </p:nvPr>
        </p:nvGraphicFramePr>
        <p:xfrm>
          <a:off x="5716270" y="60198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95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Consultes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Externes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Residència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Camil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01634"/>
              </p:ext>
            </p:extLst>
          </p:nvPr>
        </p:nvGraphicFramePr>
        <p:xfrm>
          <a:off x="5591984" y="3543300"/>
          <a:ext cx="5504422" cy="2674620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 temps a la sala d'espera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4669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715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132277"/>
              </p:ext>
            </p:extLst>
          </p:nvPr>
        </p:nvGraphicFramePr>
        <p:xfrm>
          <a:off x="11499668" y="3543300"/>
          <a:ext cx="5181600" cy="288798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des de l'arribada a les consultes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facilitat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 (sala d'espera i consulta)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5727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990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18148"/>
              </p:ext>
            </p:extLst>
          </p:nvPr>
        </p:nvGraphicFramePr>
        <p:xfrm>
          <a:off x="200051" y="3553097"/>
          <a:ext cx="4960123" cy="3314700"/>
        </p:xfrm>
        <a:graphic>
          <a:graphicData uri="http://schemas.openxmlformats.org/drawingml/2006/table">
            <a:tbl>
              <a:tblPr/>
              <a:tblGrid>
                <a:gridCol w="4295749">
                  <a:extLst>
                    <a:ext uri="{9D8B030D-6E8A-4147-A177-3AD203B41FA5}">
                      <a16:colId xmlns:a16="http://schemas.microsoft.com/office/drawing/2014/main" val="496036713"/>
                    </a:ext>
                  </a:extLst>
                </a:gridCol>
                <a:gridCol w="664374">
                  <a:extLst>
                    <a:ext uri="{9D8B030D-6E8A-4147-A177-3AD203B41FA5}">
                      <a16:colId xmlns:a16="http://schemas.microsoft.com/office/drawing/2014/main" val="88065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Motiu-Detractors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1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temps a la sala d'espera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39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0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1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10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0990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463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112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61911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862388"/>
            <a:ext cx="9620708" cy="1240833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8938977"/>
              </p:ext>
            </p:extLst>
          </p:nvPr>
        </p:nvGraphicFramePr>
        <p:xfrm>
          <a:off x="5334295" y="6212229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443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Global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Antoni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Abat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976"/>
          <a:stretch/>
        </p:blipFill>
        <p:spPr>
          <a:xfrm>
            <a:off x="2819400" y="1866900"/>
            <a:ext cx="11215753" cy="808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Antoni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Abat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5875"/>
              </p:ext>
            </p:extLst>
          </p:nvPr>
        </p:nvGraphicFramePr>
        <p:xfrm>
          <a:off x="5591984" y="3543300"/>
          <a:ext cx="5504422" cy="2451735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Millorar o controlar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8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120200"/>
              </p:ext>
            </p:extLst>
          </p:nvPr>
        </p:nvGraphicFramePr>
        <p:xfrm>
          <a:off x="11499668" y="3543300"/>
          <a:ext cx="5181600" cy="267462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en ser atès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aconseguir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gestió i control del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 (sala d'espera i box d'urgències)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41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321921"/>
              </p:ext>
            </p:extLst>
          </p:nvPr>
        </p:nvGraphicFramePr>
        <p:xfrm>
          <a:off x="200051" y="3553097"/>
          <a:ext cx="4960123" cy="2674620"/>
        </p:xfrm>
        <a:graphic>
          <a:graphicData uri="http://schemas.openxmlformats.org/drawingml/2006/table">
            <a:tbl>
              <a:tblPr/>
              <a:tblGrid>
                <a:gridCol w="4298772">
                  <a:extLst>
                    <a:ext uri="{9D8B030D-6E8A-4147-A177-3AD203B41FA5}">
                      <a16:colId xmlns:a16="http://schemas.microsoft.com/office/drawing/2014/main" val="496036713"/>
                    </a:ext>
                  </a:extLst>
                </a:gridCol>
                <a:gridCol w="661351">
                  <a:extLst>
                    <a:ext uri="{9D8B030D-6E8A-4147-A177-3AD203B41FA5}">
                      <a16:colId xmlns:a16="http://schemas.microsoft.com/office/drawing/2014/main" val="88065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Motiu-Detractors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1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39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0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1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10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65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controlar ni millorar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76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40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61911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844815"/>
            <a:ext cx="10311930" cy="1325047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264244"/>
              </p:ext>
            </p:extLst>
          </p:nvPr>
        </p:nvGraphicFramePr>
        <p:xfrm>
          <a:off x="6096000" y="60198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76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2600" y="4953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/>
              <a:t>Reclamacions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3279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centre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2743200" y="2063914"/>
          <a:ext cx="12039600" cy="7956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8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12" r="-36112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HCAP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34379" y="1679277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>
            <p:extLst/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9372600" y="3686063"/>
            <a:ext cx="2667000" cy="762000"/>
          </a:xfrm>
          <a:prstGeom prst="accentCallout1">
            <a:avLst>
              <a:gd name="adj1" fmla="val 18750"/>
              <a:gd name="adj2" fmla="val -8333"/>
              <a:gd name="adj3" fmla="val 344858"/>
              <a:gd name="adj4" fmla="val 33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4175254" y="1841470"/>
            <a:ext cx="2667000" cy="2225593"/>
          </a:xfrm>
          <a:prstGeom prst="accentCallout1">
            <a:avLst>
              <a:gd name="adj1" fmla="val 18750"/>
              <a:gd name="adj2" fmla="val -8333"/>
              <a:gd name="adj3" fmla="val 164800"/>
              <a:gd name="adj4" fmla="val 194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12" r="-36112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HRSC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34379" y="1679277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>
            <p:extLst/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8915400" y="4084640"/>
            <a:ext cx="2667000" cy="762000"/>
          </a:xfrm>
          <a:prstGeom prst="accentCallout1">
            <a:avLst>
              <a:gd name="adj1" fmla="val 46178"/>
              <a:gd name="adj2" fmla="val -4415"/>
              <a:gd name="adj3" fmla="val 564286"/>
              <a:gd name="adj4" fmla="val 819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4175254" y="2857500"/>
            <a:ext cx="2667000" cy="1209563"/>
          </a:xfrm>
          <a:prstGeom prst="accentCallout1">
            <a:avLst>
              <a:gd name="adj1" fmla="val 18750"/>
              <a:gd name="adj2" fmla="val -8333"/>
              <a:gd name="adj3" fmla="val 224292"/>
              <a:gd name="adj4" fmla="val 574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6112" r="-36112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1828800" y="2667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 </a:t>
            </a:r>
            <a:r>
              <a:rPr lang="en-US" sz="3600" b="1" dirty="0" smtClean="0"/>
              <a:t>HSAA</a:t>
            </a:r>
            <a:endParaRPr lang="en-US" sz="3279" b="1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2400" spc="327" dirty="0" err="1">
                <a:solidFill>
                  <a:srgbClr val="009BA9"/>
                </a:solidFill>
                <a:latin typeface="Open Sans Bold"/>
              </a:rPr>
              <a:t>r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eclamacions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servei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i</a:t>
            </a:r>
            <a:r>
              <a:rPr lang="en-US" sz="2400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2400" spc="327" dirty="0" err="1" smtClean="0">
                <a:solidFill>
                  <a:srgbClr val="009BA9"/>
                </a:solidFill>
                <a:latin typeface="Open Sans Bold"/>
              </a:rPr>
              <a:t>motius</a:t>
            </a:r>
            <a:endParaRPr lang="en-US" sz="2400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134379" y="1679277"/>
          <a:ext cx="7561822" cy="52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/>
          <p:nvPr>
            <p:extLst/>
          </p:nvPr>
        </p:nvGraphicFramePr>
        <p:xfrm>
          <a:off x="8039886" y="5143500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Llamada con línea 1 (barra de énfasis) 11"/>
          <p:cNvSpPr/>
          <p:nvPr/>
        </p:nvSpPr>
        <p:spPr>
          <a:xfrm>
            <a:off x="8915400" y="4084640"/>
            <a:ext cx="2667000" cy="762000"/>
          </a:xfrm>
          <a:prstGeom prst="accentCallout1">
            <a:avLst>
              <a:gd name="adj1" fmla="val 46178"/>
              <a:gd name="adj2" fmla="val -4415"/>
              <a:gd name="adj3" fmla="val 564286"/>
              <a:gd name="adj4" fmla="val 8198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Insatisfacció assistència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Desacord amb el procés assistencial 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13" name="Llamada con línea 1 (barra de énfasis) 12"/>
          <p:cNvSpPr/>
          <p:nvPr/>
        </p:nvSpPr>
        <p:spPr>
          <a:xfrm>
            <a:off x="14175254" y="2857500"/>
            <a:ext cx="2667000" cy="1209563"/>
          </a:xfrm>
          <a:prstGeom prst="accentCallout1">
            <a:avLst>
              <a:gd name="adj1" fmla="val 18750"/>
              <a:gd name="adj2" fmla="val -8333"/>
              <a:gd name="adj3" fmla="val 224292"/>
              <a:gd name="adj4" fmla="val 5748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dirty="0" smtClean="0">
                <a:solidFill>
                  <a:schemeClr val="tx1"/>
                </a:solidFill>
              </a:rPr>
              <a:t>Temps de demora en llista d’espera (quirúrgica, consultes externes)</a:t>
            </a:r>
          </a:p>
          <a:p>
            <a:r>
              <a:rPr lang="ca-ES" dirty="0" smtClean="0">
                <a:solidFill>
                  <a:schemeClr val="tx1"/>
                </a:solidFill>
              </a:rPr>
              <a:t>Temps espera a urgències</a:t>
            </a:r>
          </a:p>
          <a:p>
            <a:endParaRPr lang="ca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52600" y="495300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 smtClean="0"/>
              <a:t>Agraïments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Núm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.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agraïments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centre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1981200" y="2476500"/>
          <a:ext cx="12496800" cy="621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574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Global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CSAPG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943100"/>
            <a:ext cx="10612331" cy="7716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graphicFrame>
        <p:nvGraphicFramePr>
          <p:cNvPr id="8" name="Gráfico 7"/>
          <p:cNvGraphicFramePr/>
          <p:nvPr>
            <p:extLst/>
          </p:nvPr>
        </p:nvGraphicFramePr>
        <p:xfrm>
          <a:off x="533400" y="3086100"/>
          <a:ext cx="6858000" cy="525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ángulo 8"/>
          <p:cNvSpPr/>
          <p:nvPr/>
        </p:nvSpPr>
        <p:spPr>
          <a:xfrm>
            <a:off x="83376" y="2247900"/>
            <a:ext cx="7772400" cy="64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4262"/>
              </a:lnSpc>
            </a:pPr>
            <a:r>
              <a:rPr lang="en-US" spc="327" dirty="0">
                <a:solidFill>
                  <a:srgbClr val="009BA9"/>
                </a:solidFill>
                <a:latin typeface="Open Sans Bold"/>
              </a:rPr>
              <a:t>Temps de </a:t>
            </a:r>
            <a:r>
              <a:rPr lang="en-US" spc="327" dirty="0" err="1">
                <a:solidFill>
                  <a:srgbClr val="009BA9"/>
                </a:solidFill>
                <a:latin typeface="Open Sans Bold"/>
              </a:rPr>
              <a:t>resposta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 per </a:t>
            </a:r>
            <a:r>
              <a:rPr lang="en-US" spc="327" dirty="0" err="1">
                <a:solidFill>
                  <a:srgbClr val="009BA9"/>
                </a:solidFill>
                <a:latin typeface="Open Sans Bold"/>
              </a:rPr>
              <a:t>tipus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comunicació</a:t>
            </a:r>
            <a:endParaRPr lang="en-US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87651" y="2982311"/>
            <a:ext cx="9144000" cy="5655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4262"/>
              </a:lnSpc>
            </a:pPr>
            <a:r>
              <a:rPr lang="en-US" spc="327" dirty="0" smtClean="0">
                <a:solidFill>
                  <a:srgbClr val="009BA9"/>
                </a:solidFill>
                <a:latin typeface="Open Sans Bold"/>
              </a:rPr>
              <a:t>% </a:t>
            </a:r>
            <a:r>
              <a:rPr lang="en-US" spc="327" dirty="0">
                <a:solidFill>
                  <a:srgbClr val="009BA9"/>
                </a:solidFill>
                <a:latin typeface="Open Sans Bold"/>
              </a:rPr>
              <a:t>de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comunicacions</a:t>
            </a:r>
            <a:r>
              <a:rPr lang="en-US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pc="327" dirty="0" err="1" smtClean="0">
                <a:solidFill>
                  <a:srgbClr val="009BA9"/>
                </a:solidFill>
                <a:latin typeface="Open Sans Bold"/>
              </a:rPr>
              <a:t>resoltes</a:t>
            </a:r>
            <a:endParaRPr lang="en-US" spc="327" dirty="0">
              <a:solidFill>
                <a:srgbClr val="009BA9"/>
              </a:solidFill>
              <a:latin typeface="Open Sans Bold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52600" y="495300"/>
            <a:ext cx="12206353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600" dirty="0"/>
              <a:t>2024 </a:t>
            </a:r>
            <a:r>
              <a:rPr lang="en-US" sz="3600" dirty="0" err="1" smtClean="0"/>
              <a:t>Reclamacions</a:t>
            </a:r>
            <a:r>
              <a:rPr lang="en-US" sz="3600" dirty="0" smtClean="0"/>
              <a:t>, </a:t>
            </a:r>
            <a:r>
              <a:rPr lang="en-US" sz="3600" dirty="0" err="1" smtClean="0"/>
              <a:t>suggeriments</a:t>
            </a:r>
            <a:r>
              <a:rPr lang="en-US" sz="3600" dirty="0" smtClean="0"/>
              <a:t>, </a:t>
            </a:r>
            <a:r>
              <a:rPr lang="en-US" sz="3600" dirty="0" err="1" smtClean="0"/>
              <a:t>agraïments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</p:txBody>
      </p:sp>
      <p:graphicFrame>
        <p:nvGraphicFramePr>
          <p:cNvPr id="14" name="Gráfico 13"/>
          <p:cNvGraphicFramePr/>
          <p:nvPr>
            <p:extLst/>
          </p:nvPr>
        </p:nvGraphicFramePr>
        <p:xfrm>
          <a:off x="8282721" y="3831276"/>
          <a:ext cx="84582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888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Global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Comarcal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l’Alt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Penedès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831" y="1714500"/>
            <a:ext cx="11437922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Hospitalització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aguts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Comarcal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l’Alt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Penedès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76005"/>
              </p:ext>
            </p:extLst>
          </p:nvPr>
        </p:nvGraphicFramePr>
        <p:xfrm>
          <a:off x="5486399" y="61341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63690"/>
              </p:ext>
            </p:extLst>
          </p:nvPr>
        </p:nvGraphicFramePr>
        <p:xfrm>
          <a:off x="76200" y="3543300"/>
          <a:ext cx="4997500" cy="2228850"/>
        </p:xfrm>
        <a:graphic>
          <a:graphicData uri="http://schemas.openxmlformats.org/drawingml/2006/table">
            <a:tbl>
              <a:tblPr/>
              <a:tblGrid>
                <a:gridCol w="3995496">
                  <a:extLst>
                    <a:ext uri="{9D8B030D-6E8A-4147-A177-3AD203B41FA5}">
                      <a16:colId xmlns:a16="http://schemas.microsoft.com/office/drawing/2014/main" val="1441371175"/>
                    </a:ext>
                  </a:extLst>
                </a:gridCol>
                <a:gridCol w="1002004">
                  <a:extLst>
                    <a:ext uri="{9D8B030D-6E8A-4147-A177-3AD203B41FA5}">
                      <a16:colId xmlns:a16="http://schemas.microsoft.com/office/drawing/2014/main" val="3015316200"/>
                    </a:ext>
                  </a:extLst>
                </a:gridCol>
              </a:tblGrid>
              <a:tr h="9128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 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8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effectLst/>
                          <a:latin typeface="Calibri" panose="020F0502020204030204" pitchFamily="34" charset="0"/>
                        </a:rPr>
                        <a:t>Manca d'informació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80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Altres motius,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5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Massa temps en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0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Manca de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89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29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17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3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578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293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108158"/>
              </p:ext>
            </p:extLst>
          </p:nvPr>
        </p:nvGraphicFramePr>
        <p:xfrm>
          <a:off x="5591984" y="3543300"/>
          <a:ext cx="5504422" cy="2451735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els temps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en atendre les meves necessitats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8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419032"/>
              </p:ext>
            </p:extLst>
          </p:nvPr>
        </p:nvGraphicFramePr>
        <p:xfrm>
          <a:off x="11499668" y="3543300"/>
          <a:ext cx="5181600" cy="2451735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en atendre les meves trucades i necessitats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cap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especifiqueu als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/>
          <a:srcRect t="8716"/>
          <a:stretch/>
        </p:blipFill>
        <p:spPr>
          <a:xfrm>
            <a:off x="3785638" y="2018699"/>
            <a:ext cx="9393174" cy="115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Urgències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Comarcal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l’Alt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Penedès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63400"/>
              </p:ext>
            </p:extLst>
          </p:nvPr>
        </p:nvGraphicFramePr>
        <p:xfrm>
          <a:off x="216198" y="3543300"/>
          <a:ext cx="4997500" cy="2674620"/>
        </p:xfrm>
        <a:graphic>
          <a:graphicData uri="http://schemas.openxmlformats.org/drawingml/2006/table">
            <a:tbl>
              <a:tblPr/>
              <a:tblGrid>
                <a:gridCol w="4279602">
                  <a:extLst>
                    <a:ext uri="{9D8B030D-6E8A-4147-A177-3AD203B41FA5}">
                      <a16:colId xmlns:a16="http://schemas.microsoft.com/office/drawing/2014/main" val="1441371175"/>
                    </a:ext>
                  </a:extLst>
                </a:gridCol>
                <a:gridCol w="717898">
                  <a:extLst>
                    <a:ext uri="{9D8B030D-6E8A-4147-A177-3AD203B41FA5}">
                      <a16:colId xmlns:a16="http://schemas.microsoft.com/office/drawing/2014/main" val="3015316200"/>
                    </a:ext>
                  </a:extLst>
                </a:gridCol>
              </a:tblGrid>
              <a:tr h="9128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 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8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80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5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0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89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29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17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van controlar o millorar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3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578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913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0961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293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3463"/>
              </p:ext>
            </p:extLst>
          </p:nvPr>
        </p:nvGraphicFramePr>
        <p:xfrm>
          <a:off x="5591984" y="3543300"/>
          <a:ext cx="5504422" cy="2451735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l'urgència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organització del servei d'urgències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Millorar o controlar 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8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23250"/>
              </p:ext>
            </p:extLst>
          </p:nvPr>
        </p:nvGraphicFramePr>
        <p:xfrm>
          <a:off x="11499668" y="3543300"/>
          <a:ext cx="5181600" cy="267462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rapidesa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ser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atès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rebuda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l'urgència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 aconseguir solucionar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organització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servei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d'urgències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gestió i control del meu dolor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 (sala d'espera i box d'urgències)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especifiqueu als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615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3802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693232"/>
              </p:ext>
            </p:extLst>
          </p:nvPr>
        </p:nvGraphicFramePr>
        <p:xfrm>
          <a:off x="6019800" y="63627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1264" r="819"/>
          <a:stretch/>
        </p:blipFill>
        <p:spPr>
          <a:xfrm>
            <a:off x="3352800" y="1876437"/>
            <a:ext cx="10820400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Cirurgia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Major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Ambulatòria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Comarcal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l’Alt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Penedès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984919"/>
              </p:ext>
            </p:extLst>
          </p:nvPr>
        </p:nvGraphicFramePr>
        <p:xfrm>
          <a:off x="216198" y="3543300"/>
          <a:ext cx="4997500" cy="2228850"/>
        </p:xfrm>
        <a:graphic>
          <a:graphicData uri="http://schemas.openxmlformats.org/drawingml/2006/table">
            <a:tbl>
              <a:tblPr/>
              <a:tblGrid>
                <a:gridCol w="4279602">
                  <a:extLst>
                    <a:ext uri="{9D8B030D-6E8A-4147-A177-3AD203B41FA5}">
                      <a16:colId xmlns:a16="http://schemas.microsoft.com/office/drawing/2014/main" val="1441371175"/>
                    </a:ext>
                  </a:extLst>
                </a:gridCol>
                <a:gridCol w="717898">
                  <a:extLst>
                    <a:ext uri="{9D8B030D-6E8A-4147-A177-3AD203B41FA5}">
                      <a16:colId xmlns:a16="http://schemas.microsoft.com/office/drawing/2014/main" val="3015316200"/>
                    </a:ext>
                  </a:extLst>
                </a:gridCol>
              </a:tblGrid>
              <a:tr h="9128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 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8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temps a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80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la intervenció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5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seguiment i control després de la intervenció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0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89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29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17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3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578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  <a:endParaRPr lang="ca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293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376543"/>
              </p:ext>
            </p:extLst>
          </p:nvPr>
        </p:nvGraphicFramePr>
        <p:xfrm>
          <a:off x="5591984" y="3543300"/>
          <a:ext cx="5504422" cy="2228850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seguiment i control després de la intervenció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la meva intervenció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els temps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  <a:endParaRPr lang="ca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72715"/>
              </p:ext>
            </p:extLst>
          </p:nvPr>
        </p:nvGraphicFramePr>
        <p:xfrm>
          <a:off x="11499668" y="3543300"/>
          <a:ext cx="5181600" cy="222885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facilitada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cap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seguiment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 control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després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214" y="1814845"/>
            <a:ext cx="9611961" cy="1288376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4668688"/>
              </p:ext>
            </p:extLst>
          </p:nvPr>
        </p:nvGraphicFramePr>
        <p:xfrm>
          <a:off x="6030389" y="6286500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102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Consultes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Externes</a:t>
            </a:r>
            <a:endParaRPr lang="en-US" sz="3279" spc="327" dirty="0" smtClean="0">
              <a:solidFill>
                <a:srgbClr val="191919"/>
              </a:solidFill>
              <a:latin typeface="Open Sans Bold"/>
            </a:endParaRPr>
          </a:p>
          <a:p>
            <a:pPr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Comarcal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de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l’Alt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Penedès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75537"/>
              </p:ext>
            </p:extLst>
          </p:nvPr>
        </p:nvGraphicFramePr>
        <p:xfrm>
          <a:off x="216197" y="3543300"/>
          <a:ext cx="5158677" cy="2887980"/>
        </p:xfrm>
        <a:graphic>
          <a:graphicData uri="http://schemas.openxmlformats.org/drawingml/2006/table">
            <a:tbl>
              <a:tblPr/>
              <a:tblGrid>
                <a:gridCol w="4574941">
                  <a:extLst>
                    <a:ext uri="{9D8B030D-6E8A-4147-A177-3AD203B41FA5}">
                      <a16:colId xmlns:a16="http://schemas.microsoft.com/office/drawing/2014/main" val="1441371175"/>
                    </a:ext>
                  </a:extLst>
                </a:gridCol>
                <a:gridCol w="583736">
                  <a:extLst>
                    <a:ext uri="{9D8B030D-6E8A-4147-A177-3AD203B41FA5}">
                      <a16:colId xmlns:a16="http://schemas.microsoft.com/office/drawing/2014/main" val="3015316200"/>
                    </a:ext>
                  </a:extLst>
                </a:gridCol>
              </a:tblGrid>
              <a:tr h="9128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 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9189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temps a la sala d'espera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805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555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Dificultat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4043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898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3291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17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83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578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858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7160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92930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78650"/>
              </p:ext>
            </p:extLst>
          </p:nvPr>
        </p:nvGraphicFramePr>
        <p:xfrm>
          <a:off x="5778137" y="3543300"/>
          <a:ext cx="5504422" cy="2674620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 temps a la sala d'espera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especifiqui en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932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0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77578"/>
              </p:ext>
            </p:extLst>
          </p:nvPr>
        </p:nvGraphicFramePr>
        <p:xfrm>
          <a:off x="11499668" y="3543300"/>
          <a:ext cx="5181600" cy="2887980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rebuda durant la meva visita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dedicat per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seguiment o control sobre el meu problema de salut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des de l'arribada a les consultes fins a ser visitat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entre el metge de primària i l'especialista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facilitat per aconseguir hora o comunicar-me amb l'hospital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 (sala d'espera i consulta)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283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especifiqui en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402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796926"/>
            <a:ext cx="9644524" cy="1306295"/>
          </a:xfrm>
          <a:prstGeom prst="rect">
            <a:avLst/>
          </a:prstGeom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604196"/>
              </p:ext>
            </p:extLst>
          </p:nvPr>
        </p:nvGraphicFramePr>
        <p:xfrm>
          <a:off x="5591984" y="6212229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24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Global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Residència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Camil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976"/>
          <a:stretch/>
        </p:blipFill>
        <p:spPr>
          <a:xfrm>
            <a:off x="2971800" y="1790700"/>
            <a:ext cx="11274202" cy="80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898377" y="0"/>
            <a:ext cx="1389623" cy="10287000"/>
          </a:xfrm>
          <a:prstGeom prst="rect">
            <a:avLst/>
          </a:prstGeom>
          <a:solidFill>
            <a:srgbClr val="EBEBEB"/>
          </a:solidFill>
        </p:spPr>
      </p:sp>
      <p:sp>
        <p:nvSpPr>
          <p:cNvPr id="3" name="Freeform 3"/>
          <p:cNvSpPr/>
          <p:nvPr/>
        </p:nvSpPr>
        <p:spPr>
          <a:xfrm>
            <a:off x="15874901" y="80891"/>
            <a:ext cx="2046952" cy="1983023"/>
          </a:xfrm>
          <a:custGeom>
            <a:avLst/>
            <a:gdLst/>
            <a:ahLst/>
            <a:cxnLst/>
            <a:rect l="l" t="t" r="r" b="b"/>
            <a:pathLst>
              <a:path w="2046952" h="1983023">
                <a:moveTo>
                  <a:pt x="0" y="0"/>
                </a:moveTo>
                <a:lnTo>
                  <a:pt x="2046952" y="0"/>
                </a:lnTo>
                <a:lnTo>
                  <a:pt x="2046952" y="1983023"/>
                </a:lnTo>
                <a:lnTo>
                  <a:pt x="0" y="1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6112" r="-3611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057400" y="520969"/>
            <a:ext cx="12206353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</a:pP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Hospitalització</a:t>
            </a:r>
            <a:r>
              <a:rPr lang="en-US" sz="3279" spc="327" dirty="0" smtClean="0">
                <a:solidFill>
                  <a:srgbClr val="19191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191919"/>
                </a:solidFill>
                <a:latin typeface="Open Sans Bold"/>
              </a:rPr>
              <a:t>aguts</a:t>
            </a:r>
            <a:endParaRPr lang="en-US" sz="3279" spc="327" dirty="0">
              <a:solidFill>
                <a:srgbClr val="191919"/>
              </a:solidFill>
              <a:latin typeface="Open Sans Bold"/>
            </a:endParaRPr>
          </a:p>
          <a:p>
            <a:pPr marL="0" lvl="0" indent="0" algn="ctr">
              <a:lnSpc>
                <a:spcPts val="4262"/>
              </a:lnSpc>
            </a:pP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Hospital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Residència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Sant</a:t>
            </a:r>
            <a:r>
              <a:rPr lang="en-US" sz="3279" spc="327" dirty="0" smtClean="0">
                <a:solidFill>
                  <a:srgbClr val="009BA9"/>
                </a:solidFill>
                <a:latin typeface="Open Sans Bold"/>
              </a:rPr>
              <a:t> </a:t>
            </a:r>
            <a:r>
              <a:rPr lang="en-US" sz="3279" spc="327" dirty="0" err="1" smtClean="0">
                <a:solidFill>
                  <a:srgbClr val="009BA9"/>
                </a:solidFill>
                <a:latin typeface="Open Sans Bold"/>
              </a:rPr>
              <a:t>Camil</a:t>
            </a:r>
            <a:endParaRPr lang="en-US" sz="3279" spc="327" dirty="0">
              <a:solidFill>
                <a:srgbClr val="009BA9"/>
              </a:solidFill>
              <a:latin typeface="Open Sans Bold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59981"/>
              </p:ext>
            </p:extLst>
          </p:nvPr>
        </p:nvGraphicFramePr>
        <p:xfrm>
          <a:off x="5591984" y="3543300"/>
          <a:ext cx="5504422" cy="2451735"/>
        </p:xfrm>
        <a:graphic>
          <a:graphicData uri="http://schemas.openxmlformats.org/drawingml/2006/table">
            <a:tbl>
              <a:tblPr/>
              <a:tblGrid>
                <a:gridCol w="4770499">
                  <a:extLst>
                    <a:ext uri="{9D8B030D-6E8A-4147-A177-3AD203B41FA5}">
                      <a16:colId xmlns:a16="http://schemas.microsoft.com/office/drawing/2014/main" val="896419198"/>
                    </a:ext>
                  </a:extLst>
                </a:gridCol>
                <a:gridCol w="733923">
                  <a:extLst>
                    <a:ext uri="{9D8B030D-6E8A-4147-A177-3AD203B41FA5}">
                      <a16:colId xmlns:a16="http://schemas.microsoft.com/office/drawing/2014/main" val="17002905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Motiu-Passius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3751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Reduir els temps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775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54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0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temps en atendre les meves necessitats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9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millores,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6807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informació facilitada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0581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2836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752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98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6296132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84753"/>
              </p:ext>
            </p:extLst>
          </p:nvPr>
        </p:nvGraphicFramePr>
        <p:xfrm>
          <a:off x="11499668" y="3543300"/>
          <a:ext cx="5181600" cy="2451735"/>
        </p:xfrm>
        <a:graphic>
          <a:graphicData uri="http://schemas.openxmlformats.org/drawingml/2006/table">
            <a:tbl>
              <a:tblPr/>
              <a:tblGrid>
                <a:gridCol w="4490720">
                  <a:extLst>
                    <a:ext uri="{9D8B030D-6E8A-4147-A177-3AD203B41FA5}">
                      <a16:colId xmlns:a16="http://schemas.microsoft.com/office/drawing/2014/main" val="4008401357"/>
                    </a:ext>
                  </a:extLst>
                </a:gridCol>
                <a:gridCol w="690880">
                  <a:extLst>
                    <a:ext uri="{9D8B030D-6E8A-4147-A177-3AD203B41FA5}">
                      <a16:colId xmlns:a16="http://schemas.microsoft.com/office/drawing/2014/main" val="650684303"/>
                    </a:ext>
                  </a:extLst>
                </a:gridCol>
              </a:tblGrid>
              <a:tr h="208734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Motiu-Promotors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74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9486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informació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facilitada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 </a:t>
                      </a:r>
                      <a:r>
                        <a:rPr lang="es-E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meva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317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en atendre les meves trucades i necessitats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895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2765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respecte cap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180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3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rapidesa de la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3061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9098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qualitats, especifiqueu als comentaris.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365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37196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25" t="12748" r="1160"/>
          <a:stretch/>
        </p:blipFill>
        <p:spPr>
          <a:xfrm>
            <a:off x="3467247" y="1845817"/>
            <a:ext cx="9753895" cy="1257404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395903"/>
              </p:ext>
            </p:extLst>
          </p:nvPr>
        </p:nvGraphicFramePr>
        <p:xfrm>
          <a:off x="5715000" y="6266562"/>
          <a:ext cx="6019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145509"/>
              </p:ext>
            </p:extLst>
          </p:nvPr>
        </p:nvGraphicFramePr>
        <p:xfrm>
          <a:off x="200051" y="3553097"/>
          <a:ext cx="4960123" cy="2451735"/>
        </p:xfrm>
        <a:graphic>
          <a:graphicData uri="http://schemas.openxmlformats.org/drawingml/2006/table">
            <a:tbl>
              <a:tblPr/>
              <a:tblGrid>
                <a:gridCol w="4298772">
                  <a:extLst>
                    <a:ext uri="{9D8B030D-6E8A-4147-A177-3AD203B41FA5}">
                      <a16:colId xmlns:a16="http://schemas.microsoft.com/office/drawing/2014/main" val="496036713"/>
                    </a:ext>
                  </a:extLst>
                </a:gridCol>
                <a:gridCol w="661351">
                  <a:extLst>
                    <a:ext uri="{9D8B030D-6E8A-4147-A177-3AD203B41FA5}">
                      <a16:colId xmlns:a16="http://schemas.microsoft.com/office/drawing/2014/main" val="88065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Motiu-Detractors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Núm.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463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menjar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213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Lentitud o retards en atendre les meves necessitats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1399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 temps en llista d'espera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27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d'informació durant la meva estada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008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coordinació o continuïtat assistencial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1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confort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911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Altres motius, especifiqueu als comentaris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101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tracte rebut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4658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Manca de respecte a la meva intimitat o privacitat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076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56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2218</Words>
  <PresentationFormat>Personalizado</PresentationFormat>
  <Paragraphs>682</Paragraphs>
  <Slides>20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Open Sans Light</vt:lpstr>
      <vt:lpstr>Arial</vt:lpstr>
      <vt:lpstr>Open Sans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terms:modified xsi:type="dcterms:W3CDTF">2025-02-19T11:26:44Z</dcterms:modified>
  <dc:identifier>DAGGsCcpa7s</dc:identifier>
</cp:coreProperties>
</file>