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B728"/>
    <a:srgbClr val="009B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2" d="100"/>
          <a:sy n="92" d="100"/>
        </p:scale>
        <p:origin x="84" y="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A1452-467E-40FE-9E35-5ACFB9E798D6}" type="datetimeFigureOut">
              <a:rPr lang="ca-ES" smtClean="0"/>
              <a:t>3/2/2026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56515-81E2-453E-AD8A-0E2AFCAECC2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71581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 b="1">
                <a:solidFill>
                  <a:srgbClr val="98B728"/>
                </a:solidFill>
                <a:latin typeface="+mn-lt"/>
              </a:defRPr>
            </a:lvl1pPr>
          </a:lstStyle>
          <a:p>
            <a:r>
              <a:rPr lang="es-ES" dirty="0" err="1" smtClean="0"/>
              <a:t>Títol</a:t>
            </a:r>
            <a:r>
              <a:rPr lang="es-ES" dirty="0" smtClean="0"/>
              <a:t> i </a:t>
            </a:r>
            <a:r>
              <a:rPr lang="es-ES" dirty="0" err="1" smtClean="0"/>
              <a:t>subtítol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bg2">
                    <a:lumMod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 smtClean="0"/>
              <a:t>Autor</a:t>
            </a:r>
          </a:p>
          <a:p>
            <a:r>
              <a:rPr lang="es-ES" dirty="0" err="1" smtClean="0"/>
              <a:t>Dia</a:t>
            </a:r>
            <a:endParaRPr lang="es-ES" dirty="0" smtClean="0"/>
          </a:p>
          <a:p>
            <a:r>
              <a:rPr lang="es-ES" dirty="0" err="1" smtClean="0"/>
              <a:t>Lloc</a:t>
            </a:r>
            <a:endParaRPr lang="es-ES" dirty="0" smtClean="0"/>
          </a:p>
          <a:p>
            <a:endParaRPr lang="es-ES" dirty="0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5581" y="6152642"/>
            <a:ext cx="3099820" cy="536668"/>
          </a:xfrm>
          <a:prstGeom prst="rect">
            <a:avLst/>
          </a:prstGeom>
        </p:spPr>
      </p:pic>
      <p:sp>
        <p:nvSpPr>
          <p:cNvPr id="10" name="Rectángulo 9"/>
          <p:cNvSpPr/>
          <p:nvPr userDrawn="1"/>
        </p:nvSpPr>
        <p:spPr>
          <a:xfrm>
            <a:off x="388226" y="518612"/>
            <a:ext cx="160454" cy="5882185"/>
          </a:xfrm>
          <a:prstGeom prst="rect">
            <a:avLst/>
          </a:prstGeom>
          <a:solidFill>
            <a:srgbClr val="98B728"/>
          </a:solidFill>
          <a:ln>
            <a:solidFill>
              <a:srgbClr val="98B7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/>
          <p:cNvSpPr/>
          <p:nvPr userDrawn="1"/>
        </p:nvSpPr>
        <p:spPr>
          <a:xfrm>
            <a:off x="11642302" y="518611"/>
            <a:ext cx="160454" cy="5882185"/>
          </a:xfrm>
          <a:prstGeom prst="rect">
            <a:avLst/>
          </a:prstGeom>
          <a:solidFill>
            <a:srgbClr val="009BA8"/>
          </a:solidFill>
          <a:ln>
            <a:solidFill>
              <a:srgbClr val="009B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0589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7EA54-133F-451B-B70F-40FF6FBD7059}" type="datetimeFigureOut">
              <a:rPr lang="es-ES" smtClean="0"/>
              <a:pPr/>
              <a:t>03/02/2026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9E01-C747-4607-A5E1-F5A48F960D2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0258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7EA54-133F-451B-B70F-40FF6FBD7059}" type="datetimeFigureOut">
              <a:rPr lang="es-ES" smtClean="0"/>
              <a:pPr/>
              <a:t>03/02/2026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9E01-C747-4607-A5E1-F5A48F960D2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745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7EA54-133F-451B-B70F-40FF6FBD7059}" type="datetimeFigureOut">
              <a:rPr lang="es-ES" smtClean="0"/>
              <a:pPr/>
              <a:t>03/02/2026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9E01-C747-4607-A5E1-F5A48F960D2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7041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7EA54-133F-451B-B70F-40FF6FBD7059}" type="datetimeFigureOut">
              <a:rPr lang="es-ES" smtClean="0"/>
              <a:pPr/>
              <a:t>03/02/2026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9E01-C747-4607-A5E1-F5A48F960D2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1904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7EA54-133F-451B-B70F-40FF6FBD7059}" type="datetimeFigureOut">
              <a:rPr lang="es-ES" smtClean="0"/>
              <a:pPr/>
              <a:t>03/02/2026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9E01-C747-4607-A5E1-F5A48F960D2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5166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7EA54-133F-451B-B70F-40FF6FBD7059}" type="datetimeFigureOut">
              <a:rPr lang="es-ES" smtClean="0"/>
              <a:pPr/>
              <a:t>03/02/2026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9E01-C747-4607-A5E1-F5A48F960D2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1306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7EA54-133F-451B-B70F-40FF6FBD7059}" type="datetimeFigureOut">
              <a:rPr lang="es-ES" smtClean="0"/>
              <a:pPr/>
              <a:t>03/02/2026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9E01-C747-4607-A5E1-F5A48F960D2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7281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7EA54-133F-451B-B70F-40FF6FBD7059}" type="datetimeFigureOut">
              <a:rPr lang="es-ES" smtClean="0"/>
              <a:pPr/>
              <a:t>03/02/2026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9E01-C747-4607-A5E1-F5A48F960D2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6909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7EA54-133F-451B-B70F-40FF6FBD7059}" type="datetimeFigureOut">
              <a:rPr lang="es-ES" smtClean="0"/>
              <a:pPr/>
              <a:t>03/02/2026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9E01-C747-4607-A5E1-F5A48F960D2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9460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7EA54-133F-451B-B70F-40FF6FBD7059}" type="datetimeFigureOut">
              <a:rPr lang="es-ES" smtClean="0"/>
              <a:pPr/>
              <a:t>03/02/2026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9E01-C747-4607-A5E1-F5A48F960D2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4575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agregar título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agregar texto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7EA54-133F-451B-B70F-40FF6FBD7059}" type="datetimeFigureOut">
              <a:rPr lang="es-ES" smtClean="0"/>
              <a:pPr/>
              <a:t>03/02/2026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B9E01-C747-4607-A5E1-F5A48F960D2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Rectángulo 10"/>
          <p:cNvSpPr/>
          <p:nvPr userDrawn="1"/>
        </p:nvSpPr>
        <p:spPr>
          <a:xfrm>
            <a:off x="11641667" y="0"/>
            <a:ext cx="550333" cy="6858000"/>
          </a:xfrm>
          <a:prstGeom prst="rect">
            <a:avLst/>
          </a:prstGeom>
          <a:solidFill>
            <a:srgbClr val="009BA8"/>
          </a:solidFill>
          <a:ln>
            <a:solidFill>
              <a:srgbClr val="009B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6 Imagen" descr="CSAPG_B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 rot="16200000">
            <a:off x="10847394" y="5489573"/>
            <a:ext cx="2096512" cy="362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464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rgbClr val="98B728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/>
          <p:cNvSpPr/>
          <p:nvPr/>
        </p:nvSpPr>
        <p:spPr>
          <a:xfrm>
            <a:off x="4802166" y="2184299"/>
            <a:ext cx="2043873" cy="873732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  <a:scene3d>
            <a:camera prst="obliqueTopLeft"/>
            <a:lightRig rig="threePt" dir="t"/>
          </a:scene3d>
          <a:sp3d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a-ES" sz="1600" dirty="0"/>
              <a:t>Consell</a:t>
            </a:r>
            <a:r>
              <a:rPr lang="es-ES" sz="1600" dirty="0"/>
              <a:t> Rector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5902" y="183199"/>
            <a:ext cx="1289965" cy="399707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430" y="166266"/>
            <a:ext cx="2725148" cy="560881"/>
          </a:xfrm>
          <a:prstGeom prst="rect">
            <a:avLst/>
          </a:prstGeom>
        </p:spPr>
      </p:pic>
      <p:sp>
        <p:nvSpPr>
          <p:cNvPr id="13" name="Rectángulo 12"/>
          <p:cNvSpPr/>
          <p:nvPr/>
        </p:nvSpPr>
        <p:spPr>
          <a:xfrm>
            <a:off x="-1" y="1001871"/>
            <a:ext cx="1164820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a-ES" sz="2000" b="1" dirty="0" smtClean="0"/>
              <a:t>ESTRUCTURA ORGANITZATIVA </a:t>
            </a:r>
            <a:r>
              <a:rPr lang="ca-ES" sz="2000" b="1" dirty="0" smtClean="0"/>
              <a:t>INTERNA </a:t>
            </a:r>
            <a:r>
              <a:rPr lang="ca-ES" sz="2000" b="1" dirty="0" smtClean="0"/>
              <a:t>DEFINIDA A L’ARTICLE 7 DELS ESTATUTS</a:t>
            </a:r>
            <a:endParaRPr lang="ca-ES" sz="2000" b="1" dirty="0"/>
          </a:p>
        </p:txBody>
      </p:sp>
      <p:sp>
        <p:nvSpPr>
          <p:cNvPr id="14" name="Rectángulo redondeado 13"/>
          <p:cNvSpPr/>
          <p:nvPr/>
        </p:nvSpPr>
        <p:spPr>
          <a:xfrm>
            <a:off x="4802165" y="3754877"/>
            <a:ext cx="2043873" cy="873732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  <a:scene3d>
            <a:camera prst="obliqueTopLeft"/>
            <a:lightRig rig="threePt" dir="t"/>
          </a:scene3d>
          <a:sp3d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a-ES" sz="1600" dirty="0" smtClean="0"/>
              <a:t>President/a</a:t>
            </a:r>
            <a:endParaRPr lang="ca-ES" sz="1600" dirty="0"/>
          </a:p>
        </p:txBody>
      </p:sp>
      <p:sp>
        <p:nvSpPr>
          <p:cNvPr id="15" name="Rectángulo redondeado 14"/>
          <p:cNvSpPr/>
          <p:nvPr/>
        </p:nvSpPr>
        <p:spPr>
          <a:xfrm>
            <a:off x="7696334" y="3754877"/>
            <a:ext cx="2043873" cy="873732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  <a:scene3d>
            <a:camera prst="obliqueTopLeft"/>
            <a:lightRig rig="threePt" dir="t"/>
          </a:scene3d>
          <a:sp3d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a-ES" sz="1600" dirty="0" smtClean="0"/>
              <a:t>Vicepresidents</a:t>
            </a:r>
          </a:p>
          <a:p>
            <a:pPr algn="ctr"/>
            <a:r>
              <a:rPr lang="ca-ES" sz="1300" dirty="0" smtClean="0"/>
              <a:t>(2 membres)</a:t>
            </a:r>
            <a:endParaRPr lang="ca-ES" sz="1300" dirty="0"/>
          </a:p>
        </p:txBody>
      </p:sp>
      <p:sp>
        <p:nvSpPr>
          <p:cNvPr id="16" name="Rectángulo redondeado 15"/>
          <p:cNvSpPr/>
          <p:nvPr/>
        </p:nvSpPr>
        <p:spPr>
          <a:xfrm>
            <a:off x="4802166" y="5325455"/>
            <a:ext cx="2043873" cy="873732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  <a:scene3d>
            <a:camera prst="obliqueTopLeft"/>
            <a:lightRig rig="threePt" dir="t"/>
          </a:scene3d>
          <a:sp3d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a-ES" sz="1600" dirty="0" smtClean="0"/>
              <a:t>Gerència</a:t>
            </a:r>
            <a:endParaRPr lang="ca-ES" sz="1600" dirty="0"/>
          </a:p>
        </p:txBody>
      </p:sp>
      <p:cxnSp>
        <p:nvCxnSpPr>
          <p:cNvPr id="3" name="Conector recto 2"/>
          <p:cNvCxnSpPr>
            <a:stCxn id="4" idx="2"/>
            <a:endCxn id="14" idx="0"/>
          </p:cNvCxnSpPr>
          <p:nvPr/>
        </p:nvCxnSpPr>
        <p:spPr>
          <a:xfrm flipH="1">
            <a:off x="5824102" y="3058031"/>
            <a:ext cx="1" cy="69684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>
            <a:stCxn id="15" idx="1"/>
            <a:endCxn id="14" idx="3"/>
          </p:cNvCxnSpPr>
          <p:nvPr/>
        </p:nvCxnSpPr>
        <p:spPr>
          <a:xfrm flipH="1">
            <a:off x="6846038" y="4191743"/>
            <a:ext cx="850296" cy="0"/>
          </a:xfrm>
          <a:prstGeom prst="line">
            <a:avLst/>
          </a:prstGeom>
          <a:ln w="317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>
            <a:stCxn id="14" idx="2"/>
            <a:endCxn id="16" idx="0"/>
          </p:cNvCxnSpPr>
          <p:nvPr/>
        </p:nvCxnSpPr>
        <p:spPr>
          <a:xfrm>
            <a:off x="5824102" y="4628609"/>
            <a:ext cx="1" cy="69684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/>
          <p:cNvSpPr txBox="1"/>
          <p:nvPr/>
        </p:nvSpPr>
        <p:spPr>
          <a:xfrm>
            <a:off x="408730" y="1974834"/>
            <a:ext cx="3772508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ca-ES" sz="1300" dirty="0" smtClean="0"/>
              <a:t>Servei </a:t>
            </a:r>
            <a:r>
              <a:rPr lang="ca-ES" sz="1300" dirty="0"/>
              <a:t>Català de la </a:t>
            </a:r>
            <a:r>
              <a:rPr lang="ca-ES" sz="1300" dirty="0" smtClean="0"/>
              <a:t>Salut (</a:t>
            </a:r>
            <a:r>
              <a:rPr lang="ca-ES" sz="1300" dirty="0"/>
              <a:t>7 </a:t>
            </a:r>
            <a:r>
              <a:rPr lang="ca-ES" sz="1300" dirty="0" smtClean="0"/>
              <a:t>representants)</a:t>
            </a:r>
          </a:p>
          <a:p>
            <a:pPr algn="r"/>
            <a:r>
              <a:rPr lang="ca-ES" sz="1300" dirty="0" smtClean="0"/>
              <a:t>Ajuntament </a:t>
            </a:r>
            <a:r>
              <a:rPr lang="ca-ES" sz="1300" dirty="0"/>
              <a:t>Vilafranca del </a:t>
            </a:r>
            <a:r>
              <a:rPr lang="ca-ES" sz="1300" dirty="0" smtClean="0"/>
              <a:t>Penedès (</a:t>
            </a:r>
            <a:r>
              <a:rPr lang="ca-ES" sz="1300" dirty="0"/>
              <a:t>2 </a:t>
            </a:r>
            <a:r>
              <a:rPr lang="ca-ES" sz="1300" dirty="0" smtClean="0"/>
              <a:t>representants)</a:t>
            </a:r>
            <a:endParaRPr lang="ca-ES" sz="1300" dirty="0"/>
          </a:p>
          <a:p>
            <a:pPr algn="r"/>
            <a:r>
              <a:rPr lang="ca-ES" sz="1300" dirty="0" smtClean="0"/>
              <a:t>Ajuntament </a:t>
            </a:r>
            <a:r>
              <a:rPr lang="ca-ES" sz="1300" dirty="0"/>
              <a:t>de Vilanova i la </a:t>
            </a:r>
            <a:r>
              <a:rPr lang="ca-ES" sz="1300" dirty="0" smtClean="0"/>
              <a:t>Geltrú (1</a:t>
            </a:r>
            <a:r>
              <a:rPr lang="ca-ES" sz="1300" dirty="0"/>
              <a:t> </a:t>
            </a:r>
            <a:r>
              <a:rPr lang="ca-ES" sz="1300" dirty="0" smtClean="0"/>
              <a:t>representant)</a:t>
            </a:r>
            <a:endParaRPr lang="ca-ES" sz="1300" dirty="0"/>
          </a:p>
          <a:p>
            <a:pPr algn="r"/>
            <a:r>
              <a:rPr lang="ca-ES" sz="1300" dirty="0" smtClean="0"/>
              <a:t>Ajuntament </a:t>
            </a:r>
            <a:r>
              <a:rPr lang="ca-ES" sz="1300" dirty="0"/>
              <a:t>de Sant Pere de </a:t>
            </a:r>
            <a:r>
              <a:rPr lang="ca-ES" sz="1300" dirty="0" smtClean="0"/>
              <a:t>Ribes (1</a:t>
            </a:r>
            <a:r>
              <a:rPr lang="ca-ES" sz="1300" dirty="0"/>
              <a:t> </a:t>
            </a:r>
            <a:r>
              <a:rPr lang="ca-ES" sz="1300" dirty="0" smtClean="0"/>
              <a:t>representant)</a:t>
            </a:r>
            <a:endParaRPr lang="ca-ES" sz="1300" dirty="0"/>
          </a:p>
          <a:p>
            <a:pPr algn="r"/>
            <a:r>
              <a:rPr lang="ca-ES" sz="1300" dirty="0" smtClean="0"/>
              <a:t>Consell </a:t>
            </a:r>
            <a:r>
              <a:rPr lang="ca-ES" sz="1300" dirty="0"/>
              <a:t>Comarcal de l'Alt </a:t>
            </a:r>
            <a:r>
              <a:rPr lang="ca-ES" sz="1300" dirty="0" smtClean="0"/>
              <a:t>Penedès (1</a:t>
            </a:r>
            <a:r>
              <a:rPr lang="ca-ES" sz="1300" dirty="0"/>
              <a:t> </a:t>
            </a:r>
            <a:r>
              <a:rPr lang="ca-ES" sz="1300" dirty="0" smtClean="0"/>
              <a:t>representant)</a:t>
            </a:r>
            <a:endParaRPr lang="ca-ES" sz="1300" dirty="0"/>
          </a:p>
          <a:p>
            <a:pPr algn="r"/>
            <a:r>
              <a:rPr lang="ca-ES" sz="1300" dirty="0" smtClean="0"/>
              <a:t>Consell </a:t>
            </a:r>
            <a:r>
              <a:rPr lang="ca-ES" sz="1300" dirty="0"/>
              <a:t>Comarcal del </a:t>
            </a:r>
            <a:r>
              <a:rPr lang="ca-ES" sz="1300" dirty="0" smtClean="0"/>
              <a:t>Garraf (1</a:t>
            </a:r>
            <a:r>
              <a:rPr lang="ca-ES" sz="1300" dirty="0"/>
              <a:t> </a:t>
            </a:r>
            <a:r>
              <a:rPr lang="ca-ES" sz="1300" dirty="0" smtClean="0"/>
              <a:t>representant)</a:t>
            </a:r>
            <a:endParaRPr lang="ca-ES" sz="1300" dirty="0"/>
          </a:p>
        </p:txBody>
      </p:sp>
      <p:cxnSp>
        <p:nvCxnSpPr>
          <p:cNvPr id="27" name="Conector recto 26"/>
          <p:cNvCxnSpPr>
            <a:stCxn id="26" idx="3"/>
            <a:endCxn id="4" idx="1"/>
          </p:cNvCxnSpPr>
          <p:nvPr/>
        </p:nvCxnSpPr>
        <p:spPr>
          <a:xfrm>
            <a:off x="4181238" y="2621165"/>
            <a:ext cx="620928" cy="0"/>
          </a:xfrm>
          <a:prstGeom prst="line">
            <a:avLst/>
          </a:prstGeom>
          <a:ln w="31750">
            <a:solidFill>
              <a:schemeClr val="tx1"/>
            </a:solidFill>
            <a:prstDash val="sysDot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197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72</Words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2019-11-06T11:04:53Z</dcterms:created>
  <dcterms:modified xsi:type="dcterms:W3CDTF">2026-02-03T11:33:25Z</dcterms:modified>
</cp:coreProperties>
</file>